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0.xml" ContentType="application/vnd.openxmlformats-officedocument.presentationml.notesSlide+xml"/>
  <Override PartName="/ppt/embeddings/oleObject8.bin" ContentType="application/vnd.openxmlformats-officedocument.oleObject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2.xml" ContentType="application/vnd.openxmlformats-officedocument.presentationml.notesSlide+xml"/>
  <Override PartName="/ppt/embeddings/oleObject12.bin" ContentType="application/vnd.openxmlformats-officedocument.oleObject"/>
  <Override PartName="/ppt/notesSlides/notesSlide13.xml" ContentType="application/vnd.openxmlformats-officedocument.presentationml.notesSlide+xml"/>
  <Override PartName="/ppt/embeddings/oleObject13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4.bin" ContentType="application/vnd.openxmlformats-officedocument.oleObject"/>
  <Override PartName="/ppt/notesSlides/notesSlide17.xml" ContentType="application/vnd.openxmlformats-officedocument.presentationml.notesSlide+xml"/>
  <Override PartName="/ppt/embeddings/oleObject15.bin" ContentType="application/vnd.openxmlformats-officedocument.oleObject"/>
  <Override PartName="/ppt/notesSlides/notesSlide18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8"/>
  </p:notesMasterIdLst>
  <p:sldIdLst>
    <p:sldId id="285" r:id="rId3"/>
    <p:sldId id="405" r:id="rId4"/>
    <p:sldId id="421" r:id="rId5"/>
    <p:sldId id="356" r:id="rId6"/>
    <p:sldId id="357" r:id="rId7"/>
    <p:sldId id="338" r:id="rId8"/>
    <p:sldId id="335" r:id="rId9"/>
    <p:sldId id="336" r:id="rId10"/>
    <p:sldId id="337" r:id="rId11"/>
    <p:sldId id="272" r:id="rId12"/>
    <p:sldId id="287" r:id="rId13"/>
    <p:sldId id="424" r:id="rId14"/>
    <p:sldId id="362" r:id="rId15"/>
    <p:sldId id="364" r:id="rId16"/>
    <p:sldId id="384" r:id="rId17"/>
    <p:sldId id="365" r:id="rId18"/>
    <p:sldId id="307" r:id="rId19"/>
    <p:sldId id="378" r:id="rId20"/>
    <p:sldId id="325" r:id="rId21"/>
    <p:sldId id="399" r:id="rId22"/>
    <p:sldId id="408" r:id="rId23"/>
    <p:sldId id="430" r:id="rId24"/>
    <p:sldId id="429" r:id="rId25"/>
    <p:sldId id="431" r:id="rId26"/>
    <p:sldId id="334" r:id="rId27"/>
    <p:sldId id="404" r:id="rId28"/>
    <p:sldId id="410" r:id="rId29"/>
    <p:sldId id="407" r:id="rId30"/>
    <p:sldId id="411" r:id="rId31"/>
    <p:sldId id="367" r:id="rId32"/>
    <p:sldId id="352" r:id="rId33"/>
    <p:sldId id="432" r:id="rId34"/>
    <p:sldId id="436" r:id="rId35"/>
    <p:sldId id="433" r:id="rId36"/>
    <p:sldId id="43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5" autoAdjust="0"/>
    <p:restoredTop sz="91582" autoAdjust="0"/>
  </p:normalViewPr>
  <p:slideViewPr>
    <p:cSldViewPr snapToGrid="0" snapToObjects="1" showGuides="1">
      <p:cViewPr>
        <p:scale>
          <a:sx n="116" d="100"/>
          <a:sy n="116" d="100"/>
        </p:scale>
        <p:origin x="-712" y="24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5718B-5A0D-6A46-8421-116A03E6257D}" type="datetimeFigureOut">
              <a:rPr lang="en-US" smtClean="0"/>
              <a:t>2/16/17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6A7D-F129-F44B-95EA-4532E5783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82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52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38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3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41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41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8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40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89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8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3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2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6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3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9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1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3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5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66A7D-F129-F44B-95EA-4532E5783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11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5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3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4.emf"/><Relationship Id="rId11" Type="http://schemas.openxmlformats.org/officeDocument/2006/relationships/image" Target="../media/image1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20.e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21.emf"/><Relationship Id="rId10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3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3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18.bin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6" Type="http://schemas.openxmlformats.org/officeDocument/2006/relationships/image" Target="../media/image10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8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1981173"/>
            <a:ext cx="6972300" cy="1717836"/>
          </a:xfrm>
        </p:spPr>
        <p:txBody>
          <a:bodyPr/>
          <a:lstStyle/>
          <a:p>
            <a:r>
              <a:rPr lang="en-US" b="1" u="sng" dirty="0" smtClean="0"/>
              <a:t>Introduction</a:t>
            </a:r>
            <a:r>
              <a:rPr lang="en-US" b="1" dirty="0" smtClean="0"/>
              <a:t> to DFT</a:t>
            </a:r>
            <a:endParaRPr lang="en-US" b="1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671757" y="3152679"/>
            <a:ext cx="6972300" cy="17178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5000" b="0" i="0" kern="1200" baseline="0">
                <a:solidFill>
                  <a:schemeClr val="accent3"/>
                </a:solidFill>
                <a:latin typeface="Encode Sans Normal Black"/>
                <a:ea typeface="+mn-ea"/>
                <a:cs typeface="Encode Sans Normal Black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 smtClean="0"/>
              <a:t>Luiz Oliveira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43350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56273"/>
            <a:ext cx="9144000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Basic Quantum Mechanics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1566300"/>
            <a:ext cx="8834891" cy="77607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temporal evolution of a quantum system is given by the Schrödinger </a:t>
            </a:r>
            <a:r>
              <a:rPr lang="en-US" dirty="0"/>
              <a:t>e</a:t>
            </a:r>
            <a:r>
              <a:rPr lang="en-US" dirty="0" smtClean="0"/>
              <a:t>quation: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1198" y="5909072"/>
            <a:ext cx="71580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1926 – Erwin </a:t>
            </a:r>
            <a:r>
              <a:rPr lang="pt-BR" sz="2400" b="1" dirty="0" err="1"/>
              <a:t>Schrödinger</a:t>
            </a:r>
            <a:r>
              <a:rPr lang="pt-BR" sz="2400" b="1" dirty="0"/>
              <a:t> </a:t>
            </a:r>
            <a:r>
              <a:rPr lang="pt-BR" sz="2400" b="1" dirty="0" smtClean="0"/>
              <a:t>(1887 </a:t>
            </a:r>
            <a:r>
              <a:rPr lang="pt-BR" sz="2400" b="1" dirty="0"/>
              <a:t>- 1961, </a:t>
            </a:r>
            <a:r>
              <a:rPr lang="pt-BR" sz="2400" b="1" dirty="0" smtClean="0"/>
              <a:t>Nobel </a:t>
            </a:r>
            <a:r>
              <a:rPr lang="pt-BR" sz="2400" b="1" dirty="0" err="1" smtClean="0"/>
              <a:t>Prize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Physics</a:t>
            </a:r>
            <a:r>
              <a:rPr lang="pt-BR" sz="2400" b="1" dirty="0" smtClean="0"/>
              <a:t>, </a:t>
            </a:r>
            <a:r>
              <a:rPr lang="pt-BR" sz="2400" b="1" dirty="0"/>
              <a:t>19</a:t>
            </a:r>
            <a:r>
              <a:rPr lang="en-US" sz="2400" b="1" dirty="0"/>
              <a:t>33</a:t>
            </a:r>
            <a:r>
              <a:rPr lang="pt-BR" sz="2400" b="1" dirty="0"/>
              <a:t>)</a:t>
            </a:r>
          </a:p>
        </p:txBody>
      </p:sp>
      <p:pic>
        <p:nvPicPr>
          <p:cNvPr id="10" name="Picture 1031" descr="schrodi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20" y="4400678"/>
            <a:ext cx="1744780" cy="245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803371"/>
              </p:ext>
            </p:extLst>
          </p:nvPr>
        </p:nvGraphicFramePr>
        <p:xfrm>
          <a:off x="1344382" y="2443970"/>
          <a:ext cx="6750267" cy="886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Equation" r:id="rId5" imgW="2755900" imgH="406400" progId="Equation.3">
                  <p:embed/>
                </p:oleObj>
              </mc:Choice>
              <mc:Fallback>
                <p:oleObj name="Equation" r:id="rId5" imgW="2755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382" y="2443970"/>
                        <a:ext cx="6750267" cy="886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55172"/>
              </p:ext>
            </p:extLst>
          </p:nvPr>
        </p:nvGraphicFramePr>
        <p:xfrm>
          <a:off x="2788701" y="3410921"/>
          <a:ext cx="869568" cy="44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Equation" r:id="rId7" imgW="469900" imgH="241300" progId="Equation.3">
                  <p:embed/>
                </p:oleObj>
              </mc:Choice>
              <mc:Fallback>
                <p:oleObj name="Equation" r:id="rId7" imgW="46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88701" y="3410921"/>
                        <a:ext cx="869568" cy="44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943648"/>
              </p:ext>
            </p:extLst>
          </p:nvPr>
        </p:nvGraphicFramePr>
        <p:xfrm>
          <a:off x="2788701" y="3977657"/>
          <a:ext cx="750398" cy="407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Equation" r:id="rId9" imgW="444500" imgH="241300" progId="Equation.3">
                  <p:embed/>
                </p:oleObj>
              </mc:Choice>
              <mc:Fallback>
                <p:oleObj name="Equation" r:id="rId9" imgW="444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8701" y="3977657"/>
                        <a:ext cx="750398" cy="407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72826" y="3368717"/>
            <a:ext cx="2079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pen sans"/>
                <a:cs typeface="Open sans"/>
              </a:rPr>
              <a:t>w</a:t>
            </a:r>
            <a:r>
              <a:rPr lang="en-US" sz="2400" dirty="0" smtClean="0">
                <a:latin typeface="Open sans"/>
                <a:cs typeface="Open sans"/>
              </a:rPr>
              <a:t>ave function</a:t>
            </a:r>
            <a:endParaRPr lang="en-US" sz="2400" dirty="0">
              <a:latin typeface="Open sans"/>
              <a:cs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29770" y="3913085"/>
            <a:ext cx="285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pen sans"/>
                <a:cs typeface="Open sans"/>
              </a:rPr>
              <a:t>i</a:t>
            </a:r>
            <a:r>
              <a:rPr lang="en-US" sz="2400" dirty="0" smtClean="0">
                <a:latin typeface="Open sans"/>
                <a:cs typeface="Open sans"/>
              </a:rPr>
              <a:t>nteracting potential  </a:t>
            </a:r>
            <a:endParaRPr lang="en-US" sz="2400" dirty="0">
              <a:latin typeface="Open sans"/>
              <a:cs typeface="Open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3985" y="4439322"/>
            <a:ext cx="1766203" cy="11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4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Basic Quantum Mechanics</a:t>
            </a:r>
            <a:endParaRPr lang="en-US" sz="4000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71757" y="3260143"/>
            <a:ext cx="57510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400" dirty="0" smtClean="0">
                <a:latin typeface="Open sans bold"/>
                <a:cs typeface="Open sans bold"/>
              </a:rPr>
              <a:t>Time-</a:t>
            </a:r>
            <a:r>
              <a:rPr lang="pt-BR" sz="2400" dirty="0" err="1" smtClean="0">
                <a:latin typeface="Open sans bold"/>
                <a:cs typeface="Open sans bold"/>
              </a:rPr>
              <a:t>independent</a:t>
            </a:r>
            <a:r>
              <a:rPr lang="pt-BR" sz="2400" dirty="0" smtClean="0">
                <a:latin typeface="Open sans bold"/>
                <a:cs typeface="Open sans bold"/>
              </a:rPr>
              <a:t> </a:t>
            </a:r>
            <a:r>
              <a:rPr lang="pt-BR" sz="2400" dirty="0" err="1" smtClean="0">
                <a:latin typeface="Open sans bold"/>
                <a:cs typeface="Open sans bold"/>
              </a:rPr>
              <a:t>S</a:t>
            </a:r>
            <a:r>
              <a:rPr lang="pt-BR" sz="2400" kern="1200" dirty="0" err="1" smtClean="0">
                <a:latin typeface="Open sans bold"/>
                <a:cs typeface="Open sans bold"/>
              </a:rPr>
              <a:t>chrödinger</a:t>
            </a:r>
            <a:r>
              <a:rPr lang="pt-BR" sz="2400" kern="1200" dirty="0" smtClean="0">
                <a:latin typeface="Open sans bold"/>
                <a:cs typeface="Open sans bold"/>
              </a:rPr>
              <a:t> </a:t>
            </a:r>
            <a:r>
              <a:rPr lang="pt-BR" sz="2400" kern="1200" dirty="0" err="1" smtClean="0">
                <a:latin typeface="Open sans bold"/>
                <a:cs typeface="Open sans bold"/>
              </a:rPr>
              <a:t>equation</a:t>
            </a:r>
            <a:r>
              <a:rPr lang="pt-BR" sz="2400" dirty="0">
                <a:latin typeface="Open sans bold"/>
                <a:cs typeface="Open sans bold"/>
              </a:rPr>
              <a:t>:</a:t>
            </a:r>
            <a:endParaRPr lang="pt-BR" sz="2400" kern="1200" dirty="0">
              <a:latin typeface="Open sans bold"/>
              <a:cs typeface="Open sans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28" y="3721808"/>
            <a:ext cx="4666487" cy="12343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69" y="4771503"/>
            <a:ext cx="3255470" cy="645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423" y="5423977"/>
            <a:ext cx="325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 bold"/>
                <a:cs typeface="Open sans bold"/>
              </a:rPr>
              <a:t>Using Dirac’s notation:</a:t>
            </a:r>
            <a:endParaRPr lang="en-US" sz="2400" dirty="0">
              <a:latin typeface="Open sans bold"/>
              <a:cs typeface="Open sans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423" y="1721899"/>
            <a:ext cx="55970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 bold"/>
                <a:cs typeface="Open sans bold"/>
              </a:rPr>
              <a:t>Time-dependent  </a:t>
            </a:r>
            <a:r>
              <a:rPr lang="pt-BR" sz="2400" dirty="0" err="1">
                <a:latin typeface="Open sans bold"/>
                <a:cs typeface="Open sans bold"/>
              </a:rPr>
              <a:t>Schrödinger</a:t>
            </a:r>
            <a:r>
              <a:rPr lang="pt-BR" sz="2400" dirty="0">
                <a:latin typeface="Open sans bold"/>
                <a:cs typeface="Open sans bold"/>
              </a:rPr>
              <a:t> </a:t>
            </a:r>
            <a:r>
              <a:rPr lang="pt-BR" sz="2400" dirty="0" err="1">
                <a:latin typeface="Open sans bold"/>
                <a:cs typeface="Open sans bold"/>
              </a:rPr>
              <a:t>equation</a:t>
            </a:r>
            <a:r>
              <a:rPr lang="pt-BR" sz="2400" dirty="0">
                <a:latin typeface="Open sans bold"/>
                <a:cs typeface="Open sans bold"/>
              </a:rPr>
              <a:t>: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70540" y="4873103"/>
            <a:ext cx="136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units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07" y="5888230"/>
            <a:ext cx="2565198" cy="969770"/>
          </a:xfrm>
          <a:prstGeom prst="rect">
            <a:avLst/>
          </a:prstGeom>
        </p:spPr>
      </p:pic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909737"/>
              </p:ext>
            </p:extLst>
          </p:nvPr>
        </p:nvGraphicFramePr>
        <p:xfrm>
          <a:off x="821869" y="2323154"/>
          <a:ext cx="6750267" cy="886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2" name="Equation" r:id="rId7" imgW="2755900" imgH="406400" progId="Equation.3">
                  <p:embed/>
                </p:oleObj>
              </mc:Choice>
              <mc:Fallback>
                <p:oleObj name="Equation" r:id="rId7" imgW="2755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869" y="2323154"/>
                        <a:ext cx="6750267" cy="886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174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384873"/>
            <a:ext cx="9206419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Basic Quantum Mechanics</a:t>
            </a:r>
            <a:endParaRPr lang="en-US" sz="4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94570"/>
              </p:ext>
            </p:extLst>
          </p:nvPr>
        </p:nvGraphicFramePr>
        <p:xfrm>
          <a:off x="197337" y="2297035"/>
          <a:ext cx="869568" cy="44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8" name="Equation" r:id="rId4" imgW="469900" imgH="241300" progId="Equation.3">
                  <p:embed/>
                </p:oleObj>
              </mc:Choice>
              <mc:Fallback>
                <p:oleObj name="Equation" r:id="rId4" imgW="46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337" y="2297035"/>
                        <a:ext cx="869568" cy="44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66905" y="2281905"/>
            <a:ext cx="458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"/>
                <a:cs typeface="Open sans"/>
              </a:rPr>
              <a:t>has no direct physical meaning.</a:t>
            </a:r>
            <a:endParaRPr lang="en-US" sz="2400" dirty="0">
              <a:latin typeface="Open sans"/>
              <a:cs typeface="Open sans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652539"/>
              </p:ext>
            </p:extLst>
          </p:nvPr>
        </p:nvGraphicFramePr>
        <p:xfrm>
          <a:off x="220663" y="2895438"/>
          <a:ext cx="11287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9" name="Equation" r:id="rId6" imgW="609600" imgH="254000" progId="Equation.3">
                  <p:embed/>
                </p:oleObj>
              </mc:Choice>
              <mc:Fallback>
                <p:oleObj name="Equation" r:id="rId6" imgW="6096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663" y="2895438"/>
                        <a:ext cx="1128712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49375" y="2911517"/>
            <a:ext cx="7575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 bold"/>
                <a:cs typeface="Open sans bold"/>
              </a:rPr>
              <a:t>Represents the probability of finding a given particle in</a:t>
            </a:r>
          </a:p>
          <a:p>
            <a:r>
              <a:rPr lang="en-US" sz="2400" dirty="0" smtClean="0">
                <a:latin typeface="Open sans bold"/>
                <a:cs typeface="Open sans bold"/>
              </a:rPr>
              <a:t> the position     at time t.</a:t>
            </a:r>
            <a:endParaRPr lang="en-US" sz="2400" dirty="0">
              <a:latin typeface="Open sans bold"/>
              <a:cs typeface="Open sans bold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314054"/>
              </p:ext>
            </p:extLst>
          </p:nvPr>
        </p:nvGraphicFramePr>
        <p:xfrm>
          <a:off x="3152027" y="3365338"/>
          <a:ext cx="365764" cy="282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0" name="Equation" r:id="rId8" imgW="127000" imgH="165100" progId="Equation.3">
                  <p:embed/>
                </p:oleObj>
              </mc:Choice>
              <mc:Fallback>
                <p:oleObj name="Equation" r:id="rId8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52027" y="3365338"/>
                        <a:ext cx="365764" cy="282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42202" y="4479578"/>
            <a:ext cx="846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Open sans bold"/>
                <a:cs typeface="Open sans bold"/>
              </a:rPr>
              <a:t>R</a:t>
            </a:r>
            <a:r>
              <a:rPr lang="en-US" sz="2400" dirty="0" smtClean="0">
                <a:latin typeface="Open sans bold"/>
                <a:cs typeface="Open sans bold"/>
              </a:rPr>
              <a:t> and</a:t>
            </a:r>
            <a:r>
              <a:rPr lang="en-US" sz="2400" b="1" dirty="0" smtClean="0">
                <a:latin typeface="Open sans bold"/>
                <a:cs typeface="Open sans bold"/>
              </a:rPr>
              <a:t> </a:t>
            </a:r>
            <a:r>
              <a:rPr lang="en-US" sz="2400" b="1" i="1" dirty="0" smtClean="0">
                <a:latin typeface="Open sans bold"/>
                <a:cs typeface="Open sans bold"/>
              </a:rPr>
              <a:t>r</a:t>
            </a:r>
            <a:r>
              <a:rPr lang="en-US" sz="2400" dirty="0" smtClean="0">
                <a:latin typeface="Open sans bold"/>
                <a:cs typeface="Open sans bold"/>
              </a:rPr>
              <a:t> are both function of the spatial and spin coordinates</a:t>
            </a:r>
            <a:endParaRPr lang="en-US" sz="2400" dirty="0">
              <a:latin typeface="Open sans bold"/>
              <a:cs typeface="Open sans bold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r="1027"/>
          <a:stretch/>
        </p:blipFill>
        <p:spPr>
          <a:xfrm>
            <a:off x="57528" y="3742514"/>
            <a:ext cx="5016516" cy="7386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74044" y="3902984"/>
            <a:ext cx="3571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 bold"/>
                <a:cs typeface="Open sans bold"/>
              </a:rPr>
              <a:t>N electrons and M nuclei</a:t>
            </a:r>
            <a:endParaRPr lang="en-US" sz="2400" dirty="0">
              <a:latin typeface="Open sans bold"/>
              <a:cs typeface="Open sans 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" y="5232400"/>
            <a:ext cx="9206418" cy="1200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Open sans bold"/>
                <a:cs typeface="Open sans bold"/>
              </a:rPr>
              <a:t>It is impossible to determine, neither analytically nor numerically, the wave function of a system more complex than the hydrogen atom.</a:t>
            </a:r>
            <a:endParaRPr lang="en-US" sz="2400" dirty="0">
              <a:solidFill>
                <a:schemeClr val="bg2"/>
              </a:solidFill>
              <a:latin typeface="Open sans bold"/>
              <a:cs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91615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Approximations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Takes into consideration the fact that the mass of the nuclei is much higher than the mass of the electrons.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1730667"/>
            <a:ext cx="9144000" cy="453733"/>
          </a:xfrm>
        </p:spPr>
        <p:txBody>
          <a:bodyPr/>
          <a:lstStyle/>
          <a:p>
            <a:r>
              <a:rPr lang="en-US" u="sng" dirty="0" smtClean="0"/>
              <a:t>Born-Oppenheimer approximation (aka adiabatic approx.)</a:t>
            </a:r>
            <a:endParaRPr lang="en-US" u="sng" dirty="0"/>
          </a:p>
        </p:txBody>
      </p:sp>
      <p:pic>
        <p:nvPicPr>
          <p:cNvPr id="5" name="Picture 5" descr="Born, Max (poponês, 1882-197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3485325"/>
            <a:ext cx="1574800" cy="190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ppenheimer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3442471"/>
            <a:ext cx="1485900" cy="195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445266" y="5457225"/>
            <a:ext cx="9415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M. Born</a:t>
            </a:r>
            <a:endParaRPr lang="pt-BR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978400" y="5537200"/>
            <a:ext cx="16690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J. Oppenheimer</a:t>
            </a:r>
            <a:endParaRPr lang="pt-BR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640466"/>
              </p:ext>
            </p:extLst>
          </p:nvPr>
        </p:nvGraphicFramePr>
        <p:xfrm>
          <a:off x="107950" y="6130325"/>
          <a:ext cx="679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7" name="Equation" r:id="rId6" imgW="6794280" imgH="431640" progId="Equation.3">
                  <p:embed/>
                </p:oleObj>
              </mc:Choice>
              <mc:Fallback>
                <p:oleObj name="Equation" r:id="rId6" imgW="6794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6130325"/>
                        <a:ext cx="6794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435026" y="5729759"/>
            <a:ext cx="287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Nobel Prize in Physics (1954)</a:t>
            </a:r>
          </a:p>
        </p:txBody>
      </p:sp>
    </p:spTree>
    <p:extLst>
      <p:ext uri="{BB962C8B-B14F-4D97-AF65-F5344CB8AC3E}">
        <p14:creationId xmlns:p14="http://schemas.microsoft.com/office/powerpoint/2010/main" val="3858973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1730667"/>
            <a:ext cx="9144000" cy="411171"/>
          </a:xfrm>
        </p:spPr>
        <p:txBody>
          <a:bodyPr/>
          <a:lstStyle/>
          <a:p>
            <a:r>
              <a:rPr lang="en-US" u="sng" dirty="0" smtClean="0"/>
              <a:t>Born-Oppenheimer approximation (aka adiabatic approx.)</a:t>
            </a:r>
            <a:endParaRPr lang="en-US" u="sng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-76200" y="3154118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GB" sz="2400" dirty="0">
                <a:latin typeface="Open sans bold"/>
                <a:cs typeface="Open sans bold"/>
                <a:sym typeface="Symbol" charset="0"/>
              </a:rPr>
              <a:t> Electrons move much more rapidly </a:t>
            </a:r>
            <a:r>
              <a:rPr lang="en-GB" sz="2400" dirty="0" smtClean="0">
                <a:latin typeface="Open sans bold"/>
                <a:cs typeface="Open sans bold"/>
                <a:sym typeface="Symbol" charset="0"/>
              </a:rPr>
              <a:t>than the </a:t>
            </a:r>
            <a:r>
              <a:rPr lang="en-GB" sz="2400" dirty="0">
                <a:latin typeface="Open sans bold"/>
                <a:cs typeface="Open sans bold"/>
                <a:sym typeface="Symbol" charset="0"/>
              </a:rPr>
              <a:t>nuclei…consider the nuclei as fixed 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598454" y="2629932"/>
            <a:ext cx="50579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FontTx/>
              <a:buNone/>
            </a:pPr>
            <a:r>
              <a:rPr lang="en-GB" sz="2800"/>
              <a:t>H = T</a:t>
            </a:r>
            <a:r>
              <a:rPr lang="en-GB" sz="2800" baseline="-25000"/>
              <a:t>n</a:t>
            </a:r>
            <a:r>
              <a:rPr lang="en-GB" sz="2800"/>
              <a:t> + T</a:t>
            </a:r>
            <a:r>
              <a:rPr lang="en-GB" sz="2800" baseline="-25000"/>
              <a:t>e</a:t>
            </a:r>
            <a:r>
              <a:rPr lang="en-GB" sz="2800"/>
              <a:t> + V</a:t>
            </a:r>
            <a:r>
              <a:rPr lang="en-GB" sz="2800" baseline="-25000"/>
              <a:t>nn</a:t>
            </a:r>
            <a:r>
              <a:rPr lang="en-GB" sz="2800"/>
              <a:t> + V</a:t>
            </a:r>
            <a:r>
              <a:rPr lang="en-GB" sz="2800" baseline="-25000"/>
              <a:t>ne</a:t>
            </a:r>
            <a:r>
              <a:rPr lang="en-GB" sz="2800"/>
              <a:t> + V</a:t>
            </a:r>
            <a:r>
              <a:rPr lang="en-GB" sz="2800" baseline="-25000"/>
              <a:t>ee</a:t>
            </a: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2939257" y="2168267"/>
            <a:ext cx="231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FontTx/>
              <a:buNone/>
            </a:pPr>
            <a:r>
              <a:rPr lang="en-GB" sz="2400" dirty="0">
                <a:sym typeface="Symbol" charset="0"/>
              </a:rPr>
              <a:t>H = E 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223294" y="4579138"/>
            <a:ext cx="2418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en-GB" sz="2400" dirty="0"/>
              <a:t>H</a:t>
            </a:r>
            <a:r>
              <a:rPr lang="en-GB" sz="2400" baseline="-25000" dirty="0"/>
              <a:t>el</a:t>
            </a:r>
            <a:r>
              <a:rPr lang="en-GB" sz="2400" dirty="0"/>
              <a:t> = </a:t>
            </a:r>
            <a:r>
              <a:rPr lang="en-GB" sz="2400" dirty="0" err="1"/>
              <a:t>T</a:t>
            </a:r>
            <a:r>
              <a:rPr lang="en-GB" sz="2400" baseline="-25000" dirty="0" err="1"/>
              <a:t>e</a:t>
            </a:r>
            <a:r>
              <a:rPr lang="en-GB" sz="2400" dirty="0"/>
              <a:t> + </a:t>
            </a:r>
            <a:r>
              <a:rPr lang="en-GB" sz="2400" dirty="0" err="1"/>
              <a:t>V</a:t>
            </a:r>
            <a:r>
              <a:rPr lang="en-GB" sz="2400" baseline="-25000" dirty="0" err="1"/>
              <a:t>ne</a:t>
            </a:r>
            <a:r>
              <a:rPr lang="en-GB" sz="2400" dirty="0"/>
              <a:t> + </a:t>
            </a:r>
            <a:r>
              <a:rPr lang="en-GB" sz="2400" dirty="0" err="1"/>
              <a:t>V</a:t>
            </a:r>
            <a:r>
              <a:rPr lang="en-GB" sz="2400" baseline="-25000" dirty="0" err="1"/>
              <a:t>ee</a:t>
            </a:r>
            <a:endParaRPr lang="en-GB" sz="2400" baseline="-25000" dirty="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2302669" y="4071138"/>
            <a:ext cx="2336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FontTx/>
              <a:buNone/>
            </a:pPr>
            <a:r>
              <a:rPr lang="en-GB" sz="2400" dirty="0">
                <a:latin typeface="Calibri (Body)"/>
                <a:cs typeface="Calibri (Body)"/>
                <a:sym typeface="Symbol" charset="0"/>
              </a:rPr>
              <a:t>H</a:t>
            </a:r>
            <a:r>
              <a:rPr lang="en-GB" sz="2400" baseline="-25000" dirty="0">
                <a:latin typeface="Calibri (Body)"/>
                <a:cs typeface="Calibri (Body)"/>
                <a:sym typeface="Symbol" charset="0"/>
              </a:rPr>
              <a:t>el</a:t>
            </a:r>
            <a:r>
              <a:rPr lang="en-GB" sz="2400" dirty="0">
                <a:latin typeface="Calibri (Body)"/>
                <a:cs typeface="Calibri (Body)"/>
                <a:sym typeface="Symbol" charset="0"/>
              </a:rPr>
              <a:t> = E</a:t>
            </a:r>
            <a:r>
              <a:rPr lang="en-GB" sz="2400" baseline="-25000" dirty="0">
                <a:latin typeface="Calibri (Body)"/>
                <a:cs typeface="Calibri (Body)"/>
                <a:sym typeface="Symbol" charset="0"/>
              </a:rPr>
              <a:t>el</a:t>
            </a:r>
            <a:r>
              <a:rPr lang="en-GB" sz="2400" dirty="0">
                <a:latin typeface="Calibri (Body)"/>
                <a:cs typeface="Calibri (Body)"/>
                <a:sym typeface="Symbol" charset="0"/>
              </a:rPr>
              <a:t></a:t>
            </a:r>
          </a:p>
        </p:txBody>
      </p:sp>
      <p:graphicFrame>
        <p:nvGraphicFramePr>
          <p:cNvPr id="1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200042"/>
              </p:ext>
            </p:extLst>
          </p:nvPr>
        </p:nvGraphicFramePr>
        <p:xfrm>
          <a:off x="2304844" y="5091900"/>
          <a:ext cx="2336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6" name="Equation" r:id="rId4" imgW="2337196" imgH="444897" progId="Equation.3">
                  <p:embed/>
                </p:oleObj>
              </mc:Choice>
              <mc:Fallback>
                <p:oleObj name="Equation" r:id="rId4" imgW="2337196" imgH="4448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4844" y="5091900"/>
                        <a:ext cx="2336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2038866" y="3549406"/>
            <a:ext cx="2670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>
                <a:latin typeface="Open sans bold"/>
                <a:cs typeface="Open sans bold"/>
                <a:sym typeface="Symbol" charset="0"/>
              </a:rPr>
              <a:t>m</a:t>
            </a:r>
            <a:r>
              <a:rPr lang="en-GB" sz="2400" baseline="-25000" dirty="0" err="1">
                <a:latin typeface="Open sans bold"/>
                <a:cs typeface="Open sans bold"/>
                <a:sym typeface="Symbol" charset="0"/>
              </a:rPr>
              <a:t>Z</a:t>
            </a:r>
            <a:r>
              <a:rPr lang="en-GB" sz="2400" dirty="0">
                <a:latin typeface="Open sans bold"/>
                <a:cs typeface="Open sans bold"/>
                <a:sym typeface="Symbol" charset="0"/>
              </a:rPr>
              <a:t> &gt;&gt; </a:t>
            </a:r>
            <a:r>
              <a:rPr lang="en-GB" sz="2400" dirty="0" smtClean="0">
                <a:latin typeface="Open sans bold"/>
                <a:cs typeface="Open sans bold"/>
                <a:sym typeface="Symbol" charset="0"/>
              </a:rPr>
              <a:t>m</a:t>
            </a:r>
            <a:r>
              <a:rPr lang="en-GB" sz="2400" baseline="-25000" dirty="0" smtClean="0">
                <a:latin typeface="Open sans bold"/>
                <a:cs typeface="Open sans bold"/>
                <a:sym typeface="Symbol" charset="0"/>
              </a:rPr>
              <a:t>e </a:t>
            </a:r>
            <a:r>
              <a:rPr lang="en-GB" sz="2400" dirty="0" smtClean="0">
                <a:latin typeface="Open sans bold"/>
                <a:cs typeface="Open sans bold"/>
                <a:sym typeface="Symbol" charset="0"/>
              </a:rPr>
              <a:t>(1800:1)</a:t>
            </a:r>
            <a:endParaRPr lang="en-US" sz="2400" dirty="0">
              <a:latin typeface="Open sans bold"/>
              <a:cs typeface="Open sans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5400" y="561854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bond "/>
                <a:cs typeface="Open sans bond "/>
              </a:rPr>
              <a:t>Note: </a:t>
            </a:r>
            <a:r>
              <a:rPr lang="en-GB" sz="2400" dirty="0">
                <a:latin typeface="Open sans bond "/>
                <a:cs typeface="Open sans bond "/>
                <a:sym typeface="Symbol" charset="0"/>
              </a:rPr>
              <a:t> In certain cases, however, quantum nuclear effects can be </a:t>
            </a:r>
            <a:r>
              <a:rPr lang="en-GB" sz="2400" dirty="0" smtClean="0">
                <a:latin typeface="Open sans bond "/>
                <a:cs typeface="Open sans bond "/>
                <a:sym typeface="Symbol" charset="0"/>
              </a:rPr>
              <a:t>important.</a:t>
            </a:r>
            <a:endParaRPr lang="en-US" sz="2400" dirty="0">
              <a:latin typeface="Open sans bond "/>
              <a:cs typeface="Open sans bond "/>
            </a:endParaRPr>
          </a:p>
        </p:txBody>
      </p:sp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Approximations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1498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8184662" cy="991998"/>
          </a:xfrm>
        </p:spPr>
        <p:txBody>
          <a:bodyPr/>
          <a:lstStyle/>
          <a:p>
            <a:r>
              <a:rPr lang="en-US" sz="4000" dirty="0"/>
              <a:t>Approximations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71757" y="1552867"/>
            <a:ext cx="8184662" cy="411171"/>
          </a:xfrm>
        </p:spPr>
        <p:txBody>
          <a:bodyPr/>
          <a:lstStyle/>
          <a:p>
            <a:r>
              <a:rPr lang="pt-BR" dirty="0" err="1" smtClean="0">
                <a:solidFill>
                  <a:schemeClr val="tx1"/>
                </a:solidFill>
              </a:rPr>
              <a:t>Approximation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in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wave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fucntion</a:t>
            </a:r>
            <a:r>
              <a:rPr lang="pt-BR" dirty="0">
                <a:solidFill>
                  <a:schemeClr val="tx1"/>
                </a:solidFill>
              </a:rPr>
              <a:t>: Hartree-</a:t>
            </a:r>
            <a:r>
              <a:rPr lang="pt-BR" dirty="0" err="1">
                <a:solidFill>
                  <a:schemeClr val="tx1"/>
                </a:solidFill>
              </a:rPr>
              <a:t>Fock</a:t>
            </a:r>
            <a:r>
              <a:rPr lang="pt-BR" dirty="0">
                <a:solidFill>
                  <a:schemeClr val="tx1"/>
                </a:solidFill>
              </a:rPr>
              <a:t>, </a:t>
            </a:r>
          </a:p>
          <a:p>
            <a:r>
              <a:rPr lang="pt-BR" dirty="0" err="1">
                <a:solidFill>
                  <a:schemeClr val="tx1"/>
                </a:solidFill>
              </a:rPr>
              <a:t>Moller-</a:t>
            </a:r>
            <a:r>
              <a:rPr lang="pt-BR" dirty="0" err="1" smtClean="0">
                <a:solidFill>
                  <a:schemeClr val="tx1"/>
                </a:solidFill>
              </a:rPr>
              <a:t>Plesset</a:t>
            </a:r>
            <a:r>
              <a:rPr lang="pt-BR" dirty="0" smtClean="0">
                <a:solidFill>
                  <a:schemeClr val="tx1"/>
                </a:solidFill>
              </a:rPr>
              <a:t>, </a:t>
            </a:r>
            <a:r>
              <a:rPr lang="pt-BR" dirty="0" err="1" smtClean="0">
                <a:solidFill>
                  <a:schemeClr val="tx1"/>
                </a:solidFill>
              </a:rPr>
              <a:t>configuration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interaction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  <a:endParaRPr lang="pt-BR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Har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68" y="3015398"/>
            <a:ext cx="1760537" cy="213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ock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2869214"/>
            <a:ext cx="1719261" cy="235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924508" y="5224757"/>
            <a:ext cx="1096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kern="1200" dirty="0" err="1"/>
              <a:t>Hartree</a:t>
            </a:r>
            <a:endParaRPr lang="pt-BR" kern="1200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280603" y="5326357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kern="1200" dirty="0" err="1"/>
              <a:t>Fock</a:t>
            </a:r>
            <a:endParaRPr lang="pt-BR" kern="1200" dirty="0"/>
          </a:p>
        </p:txBody>
      </p:sp>
    </p:spTree>
    <p:extLst>
      <p:ext uri="{BB962C8B-B14F-4D97-AF65-F5344CB8AC3E}">
        <p14:creationId xmlns:p14="http://schemas.microsoft.com/office/powerpoint/2010/main" val="139451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768" y="530408"/>
            <a:ext cx="9079231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Approximations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448" y="40464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95169" y="77700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11131" y="76624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64768" y="1616075"/>
            <a:ext cx="90792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GB" sz="2400" dirty="0">
                <a:latin typeface="Open sans bold"/>
                <a:cs typeface="Open sans bold"/>
              </a:rPr>
              <a:t> </a:t>
            </a:r>
            <a:r>
              <a:rPr lang="en-GB" sz="2400" dirty="0" err="1">
                <a:latin typeface="Open sans bold"/>
                <a:cs typeface="Open sans bold"/>
              </a:rPr>
              <a:t>Hartree</a:t>
            </a:r>
            <a:r>
              <a:rPr lang="en-GB" sz="2400" dirty="0">
                <a:latin typeface="Open sans bold"/>
                <a:cs typeface="Open sans bold"/>
              </a:rPr>
              <a:t> </a:t>
            </a:r>
            <a:r>
              <a:rPr lang="en-GB" sz="2400" dirty="0" err="1">
                <a:latin typeface="Open sans bold"/>
                <a:cs typeface="Open sans bold"/>
              </a:rPr>
              <a:t>Fock</a:t>
            </a:r>
            <a:r>
              <a:rPr lang="en-GB" sz="2400" dirty="0">
                <a:latin typeface="Open sans bold"/>
                <a:cs typeface="Open sans bold"/>
              </a:rPr>
              <a:t> is the cornerstone of almost all conventional (</a:t>
            </a:r>
            <a:r>
              <a:rPr lang="en-GB" sz="2400" dirty="0" smtClean="0">
                <a:latin typeface="Open sans bold"/>
                <a:cs typeface="Open sans bold"/>
              </a:rPr>
              <a:t>wave function</a:t>
            </a:r>
            <a:r>
              <a:rPr lang="en-GB" sz="2400" dirty="0">
                <a:latin typeface="Open sans bold"/>
                <a:cs typeface="Open sans bold"/>
              </a:rPr>
              <a:t>) approaches. 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64768" y="3232150"/>
            <a:ext cx="8229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GB" dirty="0"/>
              <a:t> </a:t>
            </a:r>
            <a:r>
              <a:rPr lang="en-GB" sz="2400" b="1" i="1" dirty="0">
                <a:solidFill>
                  <a:srgbClr val="FF0000"/>
                </a:solidFill>
                <a:latin typeface="Open sans bold"/>
                <a:cs typeface="Open sans bold"/>
              </a:rPr>
              <a:t>Post-</a:t>
            </a:r>
            <a:r>
              <a:rPr lang="en-GB" sz="2400" b="1" i="1" dirty="0" err="1">
                <a:solidFill>
                  <a:srgbClr val="FF0000"/>
                </a:solidFill>
                <a:latin typeface="Open sans bold"/>
                <a:cs typeface="Open sans bold"/>
              </a:rPr>
              <a:t>Hartree</a:t>
            </a:r>
            <a:r>
              <a:rPr lang="en-GB" sz="2400" b="1" i="1" dirty="0">
                <a:solidFill>
                  <a:srgbClr val="FF0000"/>
                </a:solidFill>
                <a:latin typeface="Open sans bold"/>
                <a:cs typeface="Open sans bold"/>
              </a:rPr>
              <a:t> </a:t>
            </a:r>
            <a:r>
              <a:rPr lang="en-GB" sz="2400" b="1" i="1" dirty="0" err="1">
                <a:solidFill>
                  <a:srgbClr val="FF0000"/>
                </a:solidFill>
                <a:latin typeface="Open sans bold"/>
                <a:cs typeface="Open sans bold"/>
              </a:rPr>
              <a:t>Fock</a:t>
            </a:r>
            <a:r>
              <a:rPr lang="en-GB" sz="2400" b="1" i="1" dirty="0">
                <a:solidFill>
                  <a:srgbClr val="FF0000"/>
                </a:solidFill>
                <a:latin typeface="Open sans bold"/>
                <a:cs typeface="Open sans bold"/>
              </a:rPr>
              <a:t> methods</a:t>
            </a:r>
            <a:r>
              <a:rPr lang="en-GB" sz="2400" dirty="0">
                <a:latin typeface="Open sans bold"/>
                <a:cs typeface="Open sans bold"/>
              </a:rPr>
              <a:t>…linear combination of determinants =&gt; very accurate approaches</a:t>
            </a:r>
            <a:r>
              <a:rPr lang="en-GB" sz="2400" dirty="0" smtClean="0">
                <a:latin typeface="Open sans bold"/>
                <a:cs typeface="Open sans bold"/>
              </a:rPr>
              <a:t>:</a:t>
            </a:r>
            <a:r>
              <a:rPr lang="en-GB" sz="2400" dirty="0">
                <a:latin typeface="Open sans bold"/>
                <a:cs typeface="Open sans bold"/>
              </a:rPr>
              <a:t>	</a:t>
            </a:r>
          </a:p>
          <a:p>
            <a:pPr marL="342900" indent="-342900" algn="l">
              <a:buFont typeface="Arial"/>
              <a:buChar char="•"/>
            </a:pPr>
            <a:r>
              <a:rPr lang="en-GB" sz="2400" dirty="0">
                <a:latin typeface="Open sans bold"/>
                <a:cs typeface="Open sans bold"/>
              </a:rPr>
              <a:t>	Configuration Interaction (CI)</a:t>
            </a:r>
          </a:p>
          <a:p>
            <a:pPr marL="342900" indent="-342900" algn="l">
              <a:buFont typeface="Arial"/>
              <a:buChar char="•"/>
            </a:pPr>
            <a:r>
              <a:rPr lang="en-GB" sz="2400" dirty="0">
                <a:latin typeface="Open sans bold"/>
                <a:cs typeface="Open sans bold"/>
              </a:rPr>
              <a:t>	Coupled </a:t>
            </a:r>
            <a:r>
              <a:rPr lang="en-GB" sz="2400" dirty="0" smtClean="0">
                <a:latin typeface="Open sans bold"/>
                <a:cs typeface="Open sans bold"/>
              </a:rPr>
              <a:t>Cluster (CC)</a:t>
            </a:r>
            <a:endParaRPr lang="en-GB" sz="2400" dirty="0">
              <a:latin typeface="Open sans bold"/>
              <a:cs typeface="Open sans bold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400" dirty="0">
                <a:latin typeface="Open sans bold"/>
                <a:cs typeface="Open sans bold"/>
              </a:rPr>
              <a:t>	</a:t>
            </a:r>
            <a:r>
              <a:rPr lang="en-GB" sz="2400" dirty="0" smtClean="0">
                <a:latin typeface="Open sans bold"/>
                <a:cs typeface="Open sans bold"/>
              </a:rPr>
              <a:t>Moller</a:t>
            </a:r>
            <a:r>
              <a:rPr lang="en-GB" sz="2400" dirty="0">
                <a:latin typeface="Open sans bold"/>
                <a:cs typeface="Open sans bold"/>
              </a:rPr>
              <a:t>-</a:t>
            </a:r>
            <a:r>
              <a:rPr lang="en-GB" sz="2400" dirty="0" err="1">
                <a:latin typeface="Open sans bold"/>
                <a:cs typeface="Open sans bold"/>
              </a:rPr>
              <a:t>Plesset</a:t>
            </a:r>
            <a:r>
              <a:rPr lang="en-GB" sz="2400" dirty="0">
                <a:latin typeface="Open sans bold"/>
                <a:cs typeface="Open sans bold"/>
              </a:rPr>
              <a:t> (MP2, MP4</a:t>
            </a:r>
            <a:r>
              <a:rPr lang="en-GB" sz="2400" dirty="0" smtClean="0">
                <a:latin typeface="Open sans bold"/>
                <a:cs typeface="Open sans bold"/>
              </a:rPr>
              <a:t>)</a:t>
            </a:r>
            <a:endParaRPr lang="en-GB" sz="2400" dirty="0">
              <a:latin typeface="Open sans bold"/>
              <a:cs typeface="Open sans bold"/>
            </a:endParaRPr>
          </a:p>
          <a:p>
            <a:pPr algn="l"/>
            <a:r>
              <a:rPr lang="en-GB" sz="2400" dirty="0">
                <a:latin typeface="Open sans bold"/>
                <a:cs typeface="Open sans bold"/>
              </a:rPr>
              <a:t> Fairly limited to small system sizes </a:t>
            </a:r>
          </a:p>
        </p:txBody>
      </p:sp>
      <p:sp>
        <p:nvSpPr>
          <p:cNvPr id="19" name="AutoShape 30"/>
          <p:cNvSpPr>
            <a:spLocks noChangeArrowheads="1"/>
          </p:cNvSpPr>
          <p:nvPr/>
        </p:nvSpPr>
        <p:spPr bwMode="auto">
          <a:xfrm>
            <a:off x="2503168" y="2447072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568" y="5745738"/>
            <a:ext cx="8524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some people these are </a:t>
            </a:r>
            <a:r>
              <a:rPr lang="en-US" sz="2400" dirty="0" err="1" smtClean="0"/>
              <a:t>ab</a:t>
            </a:r>
            <a:r>
              <a:rPr lang="en-US" sz="2400" dirty="0" smtClean="0"/>
              <a:t> initio (from the beginner) DFT is not.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05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768" y="276408"/>
            <a:ext cx="9079231" cy="991998"/>
          </a:xfrm>
        </p:spPr>
        <p:txBody>
          <a:bodyPr>
            <a:normAutofit fontScale="92500"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Approximation: Density functional theory. </a:t>
            </a:r>
            <a:endParaRPr lang="en-US" dirty="0"/>
          </a:p>
        </p:txBody>
      </p:sp>
      <p:pic>
        <p:nvPicPr>
          <p:cNvPr id="14" name="Picture 11" descr="Hohenbe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8" y="1742087"/>
            <a:ext cx="1673036" cy="20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koh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11" y="1767487"/>
            <a:ext cx="2343976" cy="211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 descr="Sh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689920"/>
            <a:ext cx="1505285" cy="215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9553" y="3878412"/>
            <a:ext cx="2044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latin typeface="Open sans bold"/>
                <a:cs typeface="Open sans bold"/>
              </a:rPr>
              <a:t>P. </a:t>
            </a:r>
            <a:r>
              <a:rPr lang="pt-BR" sz="2400" dirty="0" err="1" smtClean="0">
                <a:latin typeface="Open sans bold"/>
                <a:cs typeface="Open sans bold"/>
              </a:rPr>
              <a:t>Hohenberg</a:t>
            </a:r>
            <a:endParaRPr lang="en-US" sz="2400" dirty="0">
              <a:latin typeface="Open sans bold"/>
              <a:cs typeface="Open sans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85924" y="3917082"/>
            <a:ext cx="14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Open sans bold"/>
                <a:cs typeface="Open sans bold"/>
              </a:rPr>
              <a:t> </a:t>
            </a:r>
            <a:r>
              <a:rPr lang="pt-BR" sz="2400" dirty="0">
                <a:latin typeface="Open sans bold"/>
                <a:cs typeface="Open sans bold"/>
              </a:rPr>
              <a:t>W. Kohn </a:t>
            </a:r>
            <a:endParaRPr lang="en-US" sz="2400" dirty="0">
              <a:latin typeface="Open sans bold"/>
              <a:cs typeface="Open sans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74335" y="3875036"/>
            <a:ext cx="165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Open sans bold"/>
                <a:cs typeface="Open sans bold"/>
              </a:rPr>
              <a:t>L. J. </a:t>
            </a:r>
            <a:r>
              <a:rPr lang="pt-BR" sz="2400" dirty="0" err="1">
                <a:latin typeface="Open sans bold"/>
                <a:cs typeface="Open sans bold"/>
              </a:rPr>
              <a:t>Sham</a:t>
            </a:r>
            <a:r>
              <a:rPr lang="pt-BR" sz="2400" dirty="0">
                <a:latin typeface="Open sans bold"/>
                <a:cs typeface="Open sans bold"/>
              </a:rPr>
              <a:t> </a:t>
            </a:r>
            <a:endParaRPr lang="en-US" sz="2400" dirty="0">
              <a:latin typeface="Open sans bold"/>
              <a:cs typeface="Open sans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4987" y="4255070"/>
            <a:ext cx="323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Nobel prize in Chemistry in 1998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36124" y="4624402"/>
            <a:ext cx="5367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“for </a:t>
            </a:r>
            <a:r>
              <a:rPr lang="en-US" i="1" dirty="0"/>
              <a:t>his development of the density-functional </a:t>
            </a:r>
            <a:r>
              <a:rPr lang="en-US" i="1" dirty="0" smtClean="0"/>
              <a:t>theory”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023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768" y="403408"/>
            <a:ext cx="9079231" cy="99199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Density functional theory.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65787" y="4712270"/>
            <a:ext cx="323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Nobel prize in Chemistry in 1998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9786" y="4264401"/>
            <a:ext cx="1724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 bold"/>
                <a:cs typeface="Open sans bold"/>
              </a:rPr>
              <a:t>John </a:t>
            </a:r>
            <a:r>
              <a:rPr lang="en-US" sz="2400" dirty="0" err="1" smtClean="0">
                <a:latin typeface="Open sans bold"/>
                <a:cs typeface="Open sans bold"/>
              </a:rPr>
              <a:t>Pople</a:t>
            </a:r>
            <a:endParaRPr lang="en-US" sz="2400" dirty="0">
              <a:latin typeface="Open sans bold"/>
              <a:cs typeface="Open sans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522406"/>
            <a:ext cx="1899708" cy="26867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68400" y="5081602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“for </a:t>
            </a:r>
            <a:r>
              <a:rPr lang="en-US" i="1" dirty="0"/>
              <a:t>his development of computational methods in quantum chemistry"</a:t>
            </a:r>
          </a:p>
        </p:txBody>
      </p:sp>
    </p:spTree>
    <p:extLst>
      <p:ext uri="{BB962C8B-B14F-4D97-AF65-F5344CB8AC3E}">
        <p14:creationId xmlns:p14="http://schemas.microsoft.com/office/powerpoint/2010/main" val="10680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768" y="530408"/>
            <a:ext cx="9079231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Density functional theory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41690" y="44554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9727" y="1980184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Open sans bold"/>
                <a:cs typeface="Open sans bold"/>
              </a:rPr>
              <a:t>Alternative to </a:t>
            </a:r>
            <a:r>
              <a:rPr lang="en-US" sz="2400" dirty="0" err="1" smtClean="0">
                <a:latin typeface="Open sans bold"/>
                <a:cs typeface="Open sans bold"/>
              </a:rPr>
              <a:t>Hartree-Fock</a:t>
            </a:r>
            <a:endParaRPr lang="en-US" sz="2400" dirty="0" smtClean="0">
              <a:latin typeface="Open sans bold"/>
              <a:cs typeface="Open sans bold"/>
            </a:endParaRPr>
          </a:p>
          <a:p>
            <a:endParaRPr lang="en-US" sz="2400" dirty="0" smtClean="0">
              <a:latin typeface="Open sans bold"/>
              <a:cs typeface="Open sans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5400" y="3485917"/>
            <a:ext cx="93153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err="1" smtClean="0">
                <a:latin typeface="Open sans bold"/>
                <a:cs typeface="Open sans bold"/>
              </a:rPr>
              <a:t>Hohenberg</a:t>
            </a:r>
            <a:r>
              <a:rPr lang="en-US" sz="2400" b="1" u="sng" dirty="0" smtClean="0">
                <a:latin typeface="Open sans bold"/>
                <a:cs typeface="Open sans bold"/>
              </a:rPr>
              <a:t>-Kohn theorems:</a:t>
            </a:r>
          </a:p>
          <a:p>
            <a:endParaRPr lang="en-US" sz="2400" dirty="0">
              <a:latin typeface="Open sans bold"/>
              <a:cs typeface="Open sans bold"/>
            </a:endParaRPr>
          </a:p>
          <a:p>
            <a:pPr marL="400050" indent="-400050">
              <a:buAutoNum type="romanUcParenR"/>
            </a:pPr>
            <a:r>
              <a:rPr lang="en-US" sz="2400" dirty="0" smtClean="0">
                <a:latin typeface="Open sans bold"/>
                <a:cs typeface="Open sans bold"/>
              </a:rPr>
              <a:t>The total energy of the fundamental state of a system with many </a:t>
            </a:r>
            <a:endParaRPr lang="en-US" sz="2400" dirty="0">
              <a:latin typeface="Open sans bold"/>
              <a:cs typeface="Open sans bold"/>
            </a:endParaRPr>
          </a:p>
          <a:p>
            <a:r>
              <a:rPr lang="en-US" sz="2400" dirty="0" smtClean="0">
                <a:latin typeface="Open sans bold"/>
                <a:cs typeface="Open sans bold"/>
              </a:rPr>
              <a:t>electrons is a unique functional of the charge density. </a:t>
            </a:r>
          </a:p>
          <a:p>
            <a:endParaRPr lang="en-US" sz="2400" dirty="0">
              <a:latin typeface="Open sans bold"/>
              <a:cs typeface="Open sans bold"/>
            </a:endParaRPr>
          </a:p>
          <a:p>
            <a:r>
              <a:rPr lang="en-US" sz="2400" dirty="0" smtClean="0">
                <a:latin typeface="Open sans bold"/>
                <a:cs typeface="Open sans bold"/>
              </a:rPr>
              <a:t>II)   The ground state energy and density can be determined by </a:t>
            </a:r>
          </a:p>
          <a:p>
            <a:r>
              <a:rPr lang="en-US" sz="2400" dirty="0" smtClean="0">
                <a:latin typeface="Open sans bold"/>
                <a:cs typeface="Open sans bold"/>
              </a:rPr>
              <a:t>minimizing that functional.</a:t>
            </a:r>
            <a:endParaRPr lang="en-US" sz="2400" dirty="0">
              <a:latin typeface="Open sans bold"/>
              <a:cs typeface="Open sans bold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373551"/>
              </p:ext>
            </p:extLst>
          </p:nvPr>
        </p:nvGraphicFramePr>
        <p:xfrm>
          <a:off x="7268891" y="4581158"/>
          <a:ext cx="1875109" cy="57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7" name="Equation" r:id="rId4" imgW="876300" imgH="266700" progId="Equation.3">
                  <p:embed/>
                </p:oleObj>
              </mc:Choice>
              <mc:Fallback>
                <p:oleObj name="Equation" r:id="rId4" imgW="8763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891" y="4581158"/>
                        <a:ext cx="1875109" cy="57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926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Topics we can </a:t>
            </a:r>
            <a:r>
              <a:rPr lang="en-US" sz="4000" dirty="0" smtClean="0"/>
              <a:t>discuss</a:t>
            </a:r>
            <a:r>
              <a:rPr lang="en-US" sz="4000" dirty="0" smtClean="0"/>
              <a:t> </a:t>
            </a:r>
            <a:r>
              <a:rPr lang="en-US" sz="4000" dirty="0" smtClean="0"/>
              <a:t>in the future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Ab</a:t>
            </a:r>
            <a:r>
              <a:rPr lang="en-US" dirty="0" smtClean="0"/>
              <a:t> initio molecular dynamics (AIMD)</a:t>
            </a:r>
          </a:p>
          <a:p>
            <a:r>
              <a:rPr lang="en-US" dirty="0" smtClean="0"/>
              <a:t>When DFT is not enough</a:t>
            </a:r>
          </a:p>
          <a:p>
            <a:r>
              <a:rPr lang="en-US" dirty="0" smtClean="0"/>
              <a:t>When DFT is “more than enough”</a:t>
            </a:r>
          </a:p>
          <a:p>
            <a:r>
              <a:rPr lang="en-US" dirty="0"/>
              <a:t>S</a:t>
            </a:r>
            <a:r>
              <a:rPr lang="en-US" dirty="0" smtClean="0"/>
              <a:t>emi-empirical methods</a:t>
            </a:r>
          </a:p>
          <a:p>
            <a:r>
              <a:rPr lang="en-US" dirty="0" smtClean="0"/>
              <a:t>Nuclear effects </a:t>
            </a:r>
          </a:p>
          <a:p>
            <a:r>
              <a:rPr lang="en-US" dirty="0" smtClean="0"/>
              <a:t>Relativistic effects</a:t>
            </a:r>
          </a:p>
          <a:p>
            <a:r>
              <a:rPr lang="en-US" dirty="0" smtClean="0"/>
              <a:t>Basis-set</a:t>
            </a:r>
            <a:endParaRPr lang="en-US" dirty="0"/>
          </a:p>
          <a:p>
            <a:r>
              <a:rPr lang="en-US" dirty="0" smtClean="0"/>
              <a:t>Further approximations for solids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768" y="530408"/>
            <a:ext cx="9079231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Density functional theory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41690" y="44554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47044" y="1604723"/>
            <a:ext cx="9315371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 bold"/>
                <a:cs typeface="Open sans bold"/>
              </a:rPr>
              <a:t>The Kohn-Sham equation:</a:t>
            </a:r>
          </a:p>
          <a:p>
            <a:endParaRPr lang="en-US" sz="2400" dirty="0" smtClean="0">
              <a:latin typeface="Open sans bold"/>
              <a:cs typeface="Open sans bold"/>
            </a:endParaRPr>
          </a:p>
          <a:p>
            <a:endParaRPr lang="en-US" sz="2400" dirty="0">
              <a:latin typeface="Open sans bold"/>
              <a:cs typeface="Open sans bold"/>
            </a:endParaRPr>
          </a:p>
          <a:p>
            <a:endParaRPr lang="en-US" sz="2400" dirty="0" smtClean="0">
              <a:latin typeface="Open sans bold"/>
              <a:cs typeface="Open sans bold"/>
            </a:endParaRPr>
          </a:p>
          <a:p>
            <a:endParaRPr lang="en-US" sz="2400" dirty="0">
              <a:latin typeface="Open sans bold"/>
              <a:cs typeface="Open sans bold"/>
            </a:endParaRPr>
          </a:p>
          <a:p>
            <a:endParaRPr lang="en-US" sz="2400" dirty="0">
              <a:latin typeface="Open sans bold"/>
              <a:cs typeface="Open sans bold"/>
            </a:endParaRPr>
          </a:p>
          <a:p>
            <a:pPr marL="400050" indent="-400050">
              <a:buAutoNum type="romanUcParenR"/>
            </a:pPr>
            <a:r>
              <a:rPr lang="en-US" sz="2400" dirty="0" smtClean="0">
                <a:latin typeface="Open sans bold"/>
                <a:cs typeface="Open sans bold"/>
              </a:rPr>
              <a:t>The total energy of the fundamental state of a system with many </a:t>
            </a:r>
            <a:endParaRPr lang="en-US" sz="2400" dirty="0">
              <a:latin typeface="Open sans bold"/>
              <a:cs typeface="Open sans bold"/>
            </a:endParaRPr>
          </a:p>
          <a:p>
            <a:r>
              <a:rPr lang="en-US" sz="2400" dirty="0" smtClean="0">
                <a:latin typeface="Open sans bold"/>
                <a:cs typeface="Open sans bold"/>
              </a:rPr>
              <a:t>electrons is a unique functional of the charge density. </a:t>
            </a:r>
          </a:p>
          <a:p>
            <a:endParaRPr lang="en-US" sz="2400" dirty="0">
              <a:latin typeface="Open sans bold"/>
              <a:cs typeface="Open sans bold"/>
            </a:endParaRPr>
          </a:p>
          <a:p>
            <a:r>
              <a:rPr lang="en-US" sz="2400" dirty="0" smtClean="0">
                <a:latin typeface="Open sans bold"/>
                <a:cs typeface="Open sans bold"/>
              </a:rPr>
              <a:t>II) The ground state energy and density can be determined by </a:t>
            </a:r>
          </a:p>
          <a:p>
            <a:r>
              <a:rPr lang="en-US" sz="2400" dirty="0" smtClean="0">
                <a:latin typeface="Open sans bold"/>
                <a:cs typeface="Open sans bold"/>
              </a:rPr>
              <a:t>minimizing that functional.</a:t>
            </a:r>
            <a:endParaRPr lang="en-US" sz="2400" dirty="0">
              <a:latin typeface="Open sans bold"/>
              <a:cs typeface="Open sans bold"/>
            </a:endParaRPr>
          </a:p>
        </p:txBody>
      </p:sp>
      <p:graphicFrame>
        <p:nvGraphicFramePr>
          <p:cNvPr id="1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915473"/>
              </p:ext>
            </p:extLst>
          </p:nvPr>
        </p:nvGraphicFramePr>
        <p:xfrm>
          <a:off x="785878" y="2447558"/>
          <a:ext cx="65008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6" name="Equation" r:id="rId4" imgW="2641600" imgH="406400" progId="Equation.3">
                  <p:embed/>
                </p:oleObj>
              </mc:Choice>
              <mc:Fallback>
                <p:oleObj name="Equation" r:id="rId4" imgW="2641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78" y="2447558"/>
                        <a:ext cx="650081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671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/>
          <a:lstStyle/>
          <a:p>
            <a:r>
              <a:rPr lang="en-US" sz="4000" dirty="0"/>
              <a:t>Density functional theory</a:t>
            </a:r>
          </a:p>
          <a:p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180038"/>
              </p:ext>
            </p:extLst>
          </p:nvPr>
        </p:nvGraphicFramePr>
        <p:xfrm>
          <a:off x="2347495" y="4521200"/>
          <a:ext cx="31756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4" name="Equation" r:id="rId4" imgW="2146300" imgH="508000" progId="Equation.3">
                  <p:embed/>
                </p:oleObj>
              </mc:Choice>
              <mc:Fallback>
                <p:oleObj name="Equation" r:id="rId4" imgW="2146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495" y="4521200"/>
                        <a:ext cx="317564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708006"/>
              </p:ext>
            </p:extLst>
          </p:nvPr>
        </p:nvGraphicFramePr>
        <p:xfrm>
          <a:off x="2347495" y="3613151"/>
          <a:ext cx="4287405" cy="831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5" name="Equation" r:id="rId6" imgW="2425700" imgH="469900" progId="Equation.3">
                  <p:embed/>
                </p:oleObj>
              </mc:Choice>
              <mc:Fallback>
                <p:oleObj name="Equation" r:id="rId6" imgW="2425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495" y="3613151"/>
                        <a:ext cx="4287405" cy="831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284600"/>
              </p:ext>
            </p:extLst>
          </p:nvPr>
        </p:nvGraphicFramePr>
        <p:xfrm>
          <a:off x="1154113" y="1654175"/>
          <a:ext cx="60642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6" name="Equation" r:id="rId8" imgW="2641600" imgH="406400" progId="Equation.3">
                  <p:embed/>
                </p:oleObj>
              </mc:Choice>
              <mc:Fallback>
                <p:oleObj name="Equation" r:id="rId8" imgW="2641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654175"/>
                        <a:ext cx="606425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4937" y="2587624"/>
            <a:ext cx="4843047" cy="978647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974559" y="3266233"/>
            <a:ext cx="2293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en-GB" sz="2000" i="1" dirty="0"/>
              <a:t>Classical (Coulomb)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9296" y="3268376"/>
            <a:ext cx="1435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non-classical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7001" y="5827006"/>
            <a:ext cx="901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Kohn et al. </a:t>
            </a:r>
            <a:r>
              <a:rPr lang="en-GB" sz="2400" dirty="0"/>
              <a:t>identified the functional but unfortunately did not deliver a means by which it could be determined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78074" r="4861"/>
          <a:stretch/>
        </p:blipFill>
        <p:spPr>
          <a:xfrm>
            <a:off x="2463901" y="5059115"/>
            <a:ext cx="826458" cy="9786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87448" y="5360703"/>
            <a:ext cx="106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6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LCAO: Linear Combination of Atomic Orbitals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1919" y="1740845"/>
            <a:ext cx="757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Molecular Orbitals (MO) as a linear combination of atomic orbitals (AO)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5066" y="3423671"/>
            <a:ext cx="1857325" cy="369332"/>
          </a:xfrm>
          <a:prstGeom prst="rect">
            <a:avLst/>
          </a:prstGeom>
          <a:noFill/>
          <a:ln>
            <a:solidFill>
              <a:srgbClr val="4B2E8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Molecular Orbital</a:t>
            </a:r>
            <a:endParaRPr lang="en-US" dirty="0"/>
          </a:p>
        </p:txBody>
      </p:sp>
      <p:graphicFrame>
        <p:nvGraphicFramePr>
          <p:cNvPr id="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322795"/>
              </p:ext>
            </p:extLst>
          </p:nvPr>
        </p:nvGraphicFramePr>
        <p:xfrm>
          <a:off x="3538538" y="3197225"/>
          <a:ext cx="1770062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0" name="Equation" r:id="rId3" imgW="1079500" imgH="457200" progId="Equation.3">
                  <p:embed/>
                </p:oleObj>
              </mc:Choice>
              <mc:Fallback>
                <p:oleObj name="Equation" r:id="rId3" imgW="1079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8" y="3197225"/>
                        <a:ext cx="1770062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3720074" y="2474410"/>
            <a:ext cx="175162" cy="197076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33787" y="2474410"/>
            <a:ext cx="175162" cy="197076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87056" y="2474410"/>
            <a:ext cx="175162" cy="197076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20074" y="2793384"/>
            <a:ext cx="23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22839" y="2793661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87056" y="2827692"/>
            <a:ext cx="28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040136" y="5200555"/>
            <a:ext cx="7410450" cy="1066676"/>
            <a:chOff x="585788" y="3530600"/>
            <a:chExt cx="7410450" cy="1066676"/>
          </a:xfrm>
        </p:grpSpPr>
        <p:graphicFrame>
          <p:nvGraphicFramePr>
            <p:cNvPr id="5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8299072"/>
                </p:ext>
              </p:extLst>
            </p:nvPr>
          </p:nvGraphicFramePr>
          <p:xfrm>
            <a:off x="585788" y="3530600"/>
            <a:ext cx="7410450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31" name="Equation" r:id="rId5" imgW="4025900" imgH="241300" progId="Equation.3">
                    <p:embed/>
                  </p:oleObj>
                </mc:Choice>
                <mc:Fallback>
                  <p:oleObj name="Equation" r:id="rId5" imgW="40259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788" y="3530600"/>
                          <a:ext cx="7410450" cy="404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AutoShape 18"/>
            <p:cNvSpPr>
              <a:spLocks/>
            </p:cNvSpPr>
            <p:nvPr/>
          </p:nvSpPr>
          <p:spPr bwMode="auto">
            <a:xfrm rot="16200000">
              <a:off x="1878496" y="3621021"/>
              <a:ext cx="202630" cy="723072"/>
            </a:xfrm>
            <a:prstGeom prst="leftBrace">
              <a:avLst>
                <a:gd name="adj1" fmla="val 86152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AutoShape 18"/>
            <p:cNvSpPr>
              <a:spLocks/>
            </p:cNvSpPr>
            <p:nvPr/>
          </p:nvSpPr>
          <p:spPr bwMode="auto">
            <a:xfrm rot="16200000">
              <a:off x="3984170" y="2641006"/>
              <a:ext cx="151545" cy="2734187"/>
            </a:xfrm>
            <a:prstGeom prst="leftBrace">
              <a:avLst>
                <a:gd name="adj1" fmla="val 86152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AutoShape 18"/>
            <p:cNvSpPr>
              <a:spLocks/>
            </p:cNvSpPr>
            <p:nvPr/>
          </p:nvSpPr>
          <p:spPr bwMode="auto">
            <a:xfrm rot="16200000">
              <a:off x="6507296" y="3051914"/>
              <a:ext cx="151545" cy="1875893"/>
            </a:xfrm>
            <a:prstGeom prst="leftBrace">
              <a:avLst>
                <a:gd name="adj1" fmla="val 86152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4954" y="4205768"/>
              <a:ext cx="1507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AOs on atom </a:t>
              </a:r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88635" y="4227944"/>
              <a:ext cx="1510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AOs on atom </a:t>
              </a:r>
              <a:r>
                <a:rPr lang="en-US" dirty="0"/>
                <a:t>j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90697" y="4216415"/>
              <a:ext cx="1559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AOs on atom </a:t>
              </a:r>
              <a:r>
                <a:rPr lang="en-US" dirty="0"/>
                <a:t>k</a:t>
              </a:r>
            </a:p>
          </p:txBody>
        </p:sp>
      </p:grpSp>
      <p:cxnSp>
        <p:nvCxnSpPr>
          <p:cNvPr id="33" name="Straight Arrow Connector 32"/>
          <p:cNvCxnSpPr>
            <a:endCxn id="10" idx="3"/>
          </p:cNvCxnSpPr>
          <p:nvPr/>
        </p:nvCxnSpPr>
        <p:spPr>
          <a:xfrm flipH="1">
            <a:off x="3262391" y="3580229"/>
            <a:ext cx="208006" cy="28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47915" y="3645921"/>
            <a:ext cx="1612040" cy="369332"/>
          </a:xfrm>
          <a:prstGeom prst="rect">
            <a:avLst/>
          </a:prstGeom>
          <a:noFill/>
          <a:ln>
            <a:solidFill>
              <a:srgbClr val="4B2E8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Atomic orbitals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269808" y="3645921"/>
            <a:ext cx="578107" cy="176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07071" y="4390435"/>
            <a:ext cx="4929242" cy="369332"/>
          </a:xfrm>
          <a:prstGeom prst="rect">
            <a:avLst/>
          </a:prstGeom>
          <a:noFill/>
          <a:ln>
            <a:solidFill>
              <a:srgbClr val="4B2E8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Coefficient determining the contribution of the AO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871692" y="3793003"/>
            <a:ext cx="0" cy="526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6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962" y="371510"/>
            <a:ext cx="8184662" cy="991998"/>
          </a:xfrm>
        </p:spPr>
        <p:txBody>
          <a:bodyPr/>
          <a:lstStyle/>
          <a:p>
            <a:r>
              <a:rPr lang="en-US" dirty="0"/>
              <a:t>LCAO: Linear Combination of Atomic Orbitals</a:t>
            </a:r>
          </a:p>
          <a:p>
            <a:endParaRPr lang="en-US" dirty="0"/>
          </a:p>
        </p:txBody>
      </p:sp>
      <p:graphicFrame>
        <p:nvGraphicFramePr>
          <p:cNvPr id="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555581"/>
              </p:ext>
            </p:extLst>
          </p:nvPr>
        </p:nvGraphicFramePr>
        <p:xfrm>
          <a:off x="3072078" y="2876241"/>
          <a:ext cx="1811338" cy="765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6" name="Equation" r:id="rId3" imgW="1104900" imgH="457200" progId="Equation.3">
                  <p:embed/>
                </p:oleObj>
              </mc:Choice>
              <mc:Fallback>
                <p:oleObj name="Equation" r:id="rId3" imgW="110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2078" y="2876241"/>
                        <a:ext cx="1811338" cy="7658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2271294" y="4929091"/>
            <a:ext cx="303558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Plane Waves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Gaussians-Type Orbitals (GTO)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Slater-Type Orbitals (STO)</a:t>
            </a:r>
            <a:endParaRPr lang="pt-BR" dirty="0"/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770093" y="5567258"/>
            <a:ext cx="11410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Basis sets:</a:t>
            </a:r>
            <a:endParaRPr lang="pt-BR" dirty="0"/>
          </a:p>
        </p:txBody>
      </p:sp>
      <p:sp>
        <p:nvSpPr>
          <p:cNvPr id="8" name="AutoShape 18"/>
          <p:cNvSpPr>
            <a:spLocks/>
          </p:cNvSpPr>
          <p:nvPr/>
        </p:nvSpPr>
        <p:spPr bwMode="auto">
          <a:xfrm>
            <a:off x="2015432" y="4795536"/>
            <a:ext cx="215900" cy="1829222"/>
          </a:xfrm>
          <a:prstGeom prst="leftBrace">
            <a:avLst>
              <a:gd name="adj1" fmla="val 8615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8848" y="3772040"/>
            <a:ext cx="1488734" cy="369332"/>
          </a:xfrm>
          <a:prstGeom prst="rect">
            <a:avLst/>
          </a:prstGeom>
          <a:noFill/>
          <a:ln>
            <a:solidFill>
              <a:srgbClr val="4B2E8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Basis function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5727" y="4228964"/>
            <a:ext cx="2620277" cy="369332"/>
          </a:xfrm>
          <a:prstGeom prst="rect">
            <a:avLst/>
          </a:prstGeom>
          <a:noFill/>
          <a:ln>
            <a:solidFill>
              <a:srgbClr val="4B2E8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Coefficient (from SCF)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6303" y="1430212"/>
            <a:ext cx="65710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 a large number of AOs.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Simplify the computation by using particular mathematical </a:t>
            </a:r>
            <a:r>
              <a:rPr lang="en-US" dirty="0" smtClean="0"/>
              <a:t>forms.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Those are more general AOs basis functions.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6656" y="3859632"/>
            <a:ext cx="1894269" cy="369332"/>
          </a:xfrm>
          <a:prstGeom prst="rect">
            <a:avLst/>
          </a:prstGeom>
          <a:noFill/>
          <a:ln>
            <a:solidFill>
              <a:srgbClr val="4B2E8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Molecular orbitals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773508" y="3506928"/>
            <a:ext cx="372219" cy="352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77982" y="3368402"/>
            <a:ext cx="788022" cy="273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0914" y="3517877"/>
            <a:ext cx="0" cy="711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39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10948" y="371510"/>
            <a:ext cx="8867367" cy="991998"/>
          </a:xfrm>
        </p:spPr>
        <p:txBody>
          <a:bodyPr/>
          <a:lstStyle/>
          <a:p>
            <a:r>
              <a:rPr lang="en-US" dirty="0" smtClean="0"/>
              <a:t>In summary</a:t>
            </a:r>
            <a:r>
              <a:rPr lang="is-IS" dirty="0" smtClean="0"/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528" y="1795589"/>
            <a:ext cx="84754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“Complete </a:t>
            </a:r>
            <a:r>
              <a:rPr lang="en-US" dirty="0"/>
              <a:t>set of basis functions that is used to represent the molecular orbitals. </a:t>
            </a:r>
            <a:endParaRPr lang="en-US" dirty="0" smtClean="0"/>
          </a:p>
          <a:p>
            <a:r>
              <a:rPr lang="en-US" dirty="0" smtClean="0"/>
              <a:t>Gaussian </a:t>
            </a:r>
            <a:r>
              <a:rPr lang="en-US" dirty="0"/>
              <a:t>functions are the </a:t>
            </a:r>
            <a:r>
              <a:rPr lang="en-US" dirty="0" smtClean="0"/>
              <a:t>most </a:t>
            </a:r>
            <a:r>
              <a:rPr lang="en-US" dirty="0"/>
              <a:t>commonly used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basis set simply consists of the relevant exponents and coefficients of the </a:t>
            </a:r>
            <a:r>
              <a:rPr lang="en-US" dirty="0" smtClean="0"/>
              <a:t>functions”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Broadbelt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Pfaendtner</a:t>
            </a:r>
            <a:r>
              <a:rPr lang="en-US" dirty="0" smtClean="0"/>
              <a:t>” </a:t>
            </a:r>
            <a:r>
              <a:rPr lang="is-IS" dirty="0"/>
              <a:t>AIChE. J., 2005, 51 (8), 2112-</a:t>
            </a:r>
            <a:r>
              <a:rPr lang="is-IS" dirty="0" smtClean="0"/>
              <a:t>2121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Learn more by doing the homework.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6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768" y="530408"/>
            <a:ext cx="9079231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 codes used for DFT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86872" y="44123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897" y="50580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7222" r="50000"/>
          <a:stretch/>
        </p:blipFill>
        <p:spPr>
          <a:xfrm>
            <a:off x="6909697" y="536204"/>
            <a:ext cx="1422399" cy="1972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622" y="2539296"/>
            <a:ext cx="2832100" cy="12174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522406"/>
            <a:ext cx="3784600" cy="1625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658" y="3148006"/>
            <a:ext cx="2760980" cy="15074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19" y="3541460"/>
            <a:ext cx="2372139" cy="12726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9697" y="3756715"/>
            <a:ext cx="1751172" cy="11320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8780" y="5058078"/>
            <a:ext cx="3028092" cy="15140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5255672"/>
            <a:ext cx="4699001" cy="13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9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376" y="371510"/>
            <a:ext cx="8184662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Practical DFT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Exchange and correlation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20438201">
            <a:off x="115888" y="2982009"/>
            <a:ext cx="3429000" cy="646331"/>
          </a:xfrm>
          <a:prstGeom prst="rect">
            <a:avLst/>
          </a:prstGeom>
          <a:solidFill>
            <a:srgbClr val="FFFF66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buFontTx/>
              <a:buNone/>
            </a:pPr>
            <a:r>
              <a:rPr lang="en-GB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rPr>
              <a:t>DFT </a:t>
            </a:r>
            <a:r>
              <a:rPr lang="en-GB" b="1" i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rPr>
              <a:t>IS IN </a:t>
            </a:r>
            <a:r>
              <a:rPr lang="en-GB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rPr>
              <a:t>PRINCIPLE</a:t>
            </a:r>
          </a:p>
          <a:p>
            <a:pPr marL="457200" indent="-457200">
              <a:buFontTx/>
              <a:buNone/>
            </a:pPr>
            <a:r>
              <a:rPr lang="en-GB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rPr>
              <a:t>EXACT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rot="20438201">
            <a:off x="5583238" y="2386310"/>
            <a:ext cx="3429000" cy="923330"/>
          </a:xfrm>
          <a:prstGeom prst="rect">
            <a:avLst/>
          </a:prstGeom>
          <a:solidFill>
            <a:srgbClr val="FFFF66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buFontTx/>
              <a:buNone/>
            </a:pPr>
            <a:r>
              <a:rPr lang="en-GB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rPr>
              <a:t>DFT IN PRACTICE</a:t>
            </a:r>
          </a:p>
          <a:p>
            <a:pPr marL="457200" indent="-457200">
              <a:buFontTx/>
              <a:buNone/>
            </a:pPr>
            <a:r>
              <a:rPr lang="en-GB" b="1" i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rPr>
              <a:t>IS AN APPROXIMATION: </a:t>
            </a:r>
            <a:r>
              <a:rPr lang="en-GB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rPr>
              <a:t>V</a:t>
            </a:r>
            <a:r>
              <a:rPr lang="en-GB" b="1" i="1" baseline="-250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rPr>
              <a:t>XC</a:t>
            </a:r>
            <a:endParaRPr lang="en-GB" b="1" i="1" dirty="0">
              <a:effectLst>
                <a:outerShdw blurRad="38100" dist="38100" dir="2700000" algn="tl">
                  <a:srgbClr val="FFFFFF"/>
                </a:outerShdw>
              </a:effectLst>
              <a:latin typeface="Comic Sans M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376" y="5341035"/>
            <a:ext cx="9064624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3000" dirty="0" smtClean="0">
                <a:solidFill>
                  <a:schemeClr val="bg2"/>
                </a:solidFill>
                <a:latin typeface="Open sans bold"/>
                <a:cs typeface="Open sans bold"/>
              </a:rPr>
              <a:t>V</a:t>
            </a:r>
            <a:r>
              <a:rPr lang="en-GB" sz="3000" baseline="-25000" dirty="0" smtClean="0">
                <a:solidFill>
                  <a:schemeClr val="bg2"/>
                </a:solidFill>
                <a:latin typeface="Open sans bold"/>
                <a:cs typeface="Open sans bold"/>
              </a:rPr>
              <a:t>XC</a:t>
            </a:r>
            <a:r>
              <a:rPr lang="en-GB" sz="3000" dirty="0" smtClean="0">
                <a:solidFill>
                  <a:schemeClr val="bg2"/>
                </a:solidFill>
                <a:latin typeface="Open sans bold"/>
                <a:cs typeface="Open sans bold"/>
              </a:rPr>
              <a:t> </a:t>
            </a:r>
            <a:r>
              <a:rPr lang="en-GB" sz="3000" dirty="0">
                <a:solidFill>
                  <a:schemeClr val="bg2"/>
                </a:solidFill>
                <a:latin typeface="Open sans bold"/>
                <a:cs typeface="Open sans bold"/>
              </a:rPr>
              <a:t>is an active area of research and developments are continuous.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78074" r="4861"/>
          <a:stretch/>
        </p:blipFill>
        <p:spPr>
          <a:xfrm>
            <a:off x="3860901" y="3353280"/>
            <a:ext cx="826458" cy="9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2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/>
          <a:lstStyle/>
          <a:p>
            <a:r>
              <a:rPr lang="en-US" sz="4000" dirty="0"/>
              <a:t>Density functional </a:t>
            </a:r>
            <a:r>
              <a:rPr lang="en-US" sz="4000" dirty="0" smtClean="0"/>
              <a:t>theory</a:t>
            </a:r>
            <a:endParaRPr lang="en-US" sz="4000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2040839"/>
            <a:ext cx="8197114" cy="2175561"/>
          </a:xfrm>
        </p:spPr>
        <p:txBody>
          <a:bodyPr/>
          <a:lstStyle/>
          <a:p>
            <a:r>
              <a:rPr lang="en-US" dirty="0" smtClean="0"/>
              <a:t>DFT is an exact theory. But </a:t>
            </a:r>
            <a:r>
              <a:rPr lang="en-US" dirty="0"/>
              <a:t>t</a:t>
            </a:r>
            <a:r>
              <a:rPr lang="en-US" dirty="0" smtClean="0"/>
              <a:t>he term V</a:t>
            </a:r>
            <a:r>
              <a:rPr lang="en-US" baseline="-25000" dirty="0" smtClean="0"/>
              <a:t>XC </a:t>
            </a:r>
            <a:r>
              <a:rPr lang="en-US" dirty="0" smtClean="0"/>
              <a:t>is unknown.</a:t>
            </a:r>
          </a:p>
          <a:p>
            <a:r>
              <a:rPr lang="en-US" dirty="0" smtClean="0"/>
              <a:t>Different approximation to this term have been proposed.</a:t>
            </a:r>
          </a:p>
          <a:p>
            <a:r>
              <a:rPr lang="en-US" dirty="0" smtClean="0"/>
              <a:t>Kohn and Sham proposed the local density approximation (LDA):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71757" y="1451267"/>
            <a:ext cx="8184662" cy="411171"/>
          </a:xfrm>
        </p:spPr>
        <p:txBody>
          <a:bodyPr/>
          <a:lstStyle/>
          <a:p>
            <a:r>
              <a:rPr lang="en-US" u="sng" dirty="0" smtClean="0"/>
              <a:t>The Exchange-Correlation </a:t>
            </a:r>
            <a:r>
              <a:rPr lang="en-US" u="sng" dirty="0" err="1" smtClean="0"/>
              <a:t>Functionals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56" y="3937000"/>
            <a:ext cx="4435687" cy="787400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716971" y="4521200"/>
            <a:ext cx="8197114" cy="21755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Generalized gradient approximation (GGA):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56" y="4991099"/>
            <a:ext cx="4872144" cy="71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0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000" y="0"/>
            <a:ext cx="8184662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Jacob’s ladder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723900"/>
            <a:ext cx="5499100" cy="5600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00" y="6001400"/>
            <a:ext cx="615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new generation density functional towards chemical accuracy </a:t>
            </a:r>
          </a:p>
          <a:p>
            <a:r>
              <a:rPr lang="en-US" dirty="0" smtClean="0"/>
              <a:t>I.Y Zhan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0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true ladder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79400" y="6186066"/>
            <a:ext cx="257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Miguel M. Marques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1" y="1287936"/>
            <a:ext cx="5702300" cy="48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9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Topics we can </a:t>
            </a:r>
            <a:r>
              <a:rPr lang="en-US" sz="4000" dirty="0" smtClean="0"/>
              <a:t>discuss</a:t>
            </a:r>
            <a:r>
              <a:rPr lang="en-US" sz="4000" dirty="0" smtClean="0"/>
              <a:t> </a:t>
            </a:r>
            <a:r>
              <a:rPr lang="en-US" sz="4000" dirty="0" smtClean="0"/>
              <a:t>in the future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Ab</a:t>
            </a:r>
            <a:r>
              <a:rPr lang="en-US" dirty="0" smtClean="0"/>
              <a:t> initio molecular dynamics (AIMD) </a:t>
            </a:r>
            <a:r>
              <a:rPr lang="en-US" dirty="0" smtClean="0">
                <a:solidFill>
                  <a:srgbClr val="FF0000"/>
                </a:solidFill>
              </a:rPr>
              <a:t>(Next week)</a:t>
            </a:r>
          </a:p>
          <a:p>
            <a:r>
              <a:rPr lang="en-US" dirty="0" smtClean="0"/>
              <a:t>When DFT is not enough </a:t>
            </a:r>
            <a:r>
              <a:rPr lang="en-US" dirty="0" smtClean="0">
                <a:solidFill>
                  <a:srgbClr val="FF0000"/>
                </a:solidFill>
              </a:rPr>
              <a:t>(HW)</a:t>
            </a:r>
          </a:p>
          <a:p>
            <a:r>
              <a:rPr lang="en-US" dirty="0" smtClean="0"/>
              <a:t>When DFT is “more than enough” </a:t>
            </a:r>
            <a:r>
              <a:rPr lang="en-US" dirty="0" smtClean="0">
                <a:solidFill>
                  <a:srgbClr val="FF0000"/>
                </a:solidFill>
              </a:rPr>
              <a:t>(HW)</a:t>
            </a:r>
          </a:p>
          <a:p>
            <a:r>
              <a:rPr lang="en-US" dirty="0"/>
              <a:t>S</a:t>
            </a:r>
            <a:r>
              <a:rPr lang="en-US" dirty="0" smtClean="0"/>
              <a:t>emi-empirical methods </a:t>
            </a:r>
            <a:r>
              <a:rPr lang="en-US" dirty="0" smtClean="0">
                <a:solidFill>
                  <a:srgbClr val="FF0000"/>
                </a:solidFill>
              </a:rPr>
              <a:t>(Next Week)</a:t>
            </a:r>
          </a:p>
          <a:p>
            <a:r>
              <a:rPr lang="en-US" dirty="0" smtClean="0"/>
              <a:t>Nuclear effects </a:t>
            </a:r>
            <a:r>
              <a:rPr lang="en-US" dirty="0" smtClean="0">
                <a:solidFill>
                  <a:srgbClr val="FF0000"/>
                </a:solidFill>
              </a:rPr>
              <a:t>(Future)</a:t>
            </a:r>
          </a:p>
          <a:p>
            <a:r>
              <a:rPr lang="en-US" dirty="0" smtClean="0"/>
              <a:t>Relativistic effects </a:t>
            </a:r>
            <a:r>
              <a:rPr lang="en-US" dirty="0" smtClean="0">
                <a:solidFill>
                  <a:srgbClr val="FF0000"/>
                </a:solidFill>
              </a:rPr>
              <a:t>(Future)</a:t>
            </a:r>
          </a:p>
          <a:p>
            <a:r>
              <a:rPr lang="en-US" dirty="0" smtClean="0"/>
              <a:t>Basis-set </a:t>
            </a:r>
            <a:r>
              <a:rPr lang="en-US" dirty="0" smtClean="0">
                <a:solidFill>
                  <a:srgbClr val="FF0000"/>
                </a:solidFill>
              </a:rPr>
              <a:t>(HW)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Further approximations for solids </a:t>
            </a:r>
            <a:r>
              <a:rPr lang="en-US" dirty="0" smtClean="0">
                <a:solidFill>
                  <a:srgbClr val="FF0000"/>
                </a:solidFill>
              </a:rPr>
              <a:t>(Future)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11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>
              <a:lnSpc>
                <a:spcPct val="90000"/>
              </a:lnSpc>
            </a:pPr>
            <a:r>
              <a:rPr lang="en-US" sz="4000" dirty="0" smtClean="0">
                <a:solidFill>
                  <a:schemeClr val="tx1"/>
                </a:solidFill>
              </a:rPr>
              <a:t>Exchange-correlation </a:t>
            </a:r>
            <a:r>
              <a:rPr lang="en-US" sz="4000" dirty="0" err="1" smtClean="0">
                <a:solidFill>
                  <a:schemeClr val="tx1"/>
                </a:solidFill>
              </a:rPr>
              <a:t>functionals</a:t>
            </a:r>
            <a:endParaRPr lang="en-US" sz="4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064725"/>
            <a:ext cx="8197114" cy="4530125"/>
          </a:xfrm>
        </p:spPr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Only for exchange-correlation </a:t>
            </a:r>
            <a:endParaRPr lang="en-US" dirty="0"/>
          </a:p>
          <a:p>
            <a:pPr lvl="1"/>
            <a:r>
              <a:rPr lang="en-US" dirty="0" smtClean="0"/>
              <a:t>GGA: Generalized gradient approximation</a:t>
            </a:r>
          </a:p>
          <a:p>
            <a:pPr lvl="1"/>
            <a:r>
              <a:rPr lang="en-US" dirty="0"/>
              <a:t>LDA: Local (spin) density </a:t>
            </a:r>
            <a:r>
              <a:rPr lang="en-US" dirty="0" smtClean="0"/>
              <a:t>approximation</a:t>
            </a:r>
          </a:p>
          <a:p>
            <a:pPr lvl="1"/>
            <a:r>
              <a:rPr lang="en-US" dirty="0" smtClean="0"/>
              <a:t>PBE: </a:t>
            </a:r>
            <a:r>
              <a:rPr lang="en-US" dirty="0" err="1" smtClean="0"/>
              <a:t>Perdew</a:t>
            </a:r>
            <a:r>
              <a:rPr lang="en-US" dirty="0"/>
              <a:t>-Burke-</a:t>
            </a:r>
            <a:r>
              <a:rPr lang="en-US" dirty="0" err="1"/>
              <a:t>Ernzerhof</a:t>
            </a:r>
            <a:r>
              <a:rPr lang="en-US" dirty="0"/>
              <a:t> GGA </a:t>
            </a:r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LYP: Lee-Yang-Par E</a:t>
            </a:r>
            <a:r>
              <a:rPr lang="en-US" baseline="-25000" dirty="0" smtClean="0"/>
              <a:t>C</a:t>
            </a:r>
            <a:r>
              <a:rPr lang="en-US" dirty="0" smtClean="0"/>
              <a:t> functional</a:t>
            </a:r>
          </a:p>
          <a:p>
            <a:pPr lvl="1"/>
            <a:r>
              <a:rPr lang="en-US" dirty="0" smtClean="0"/>
              <a:t>B88: </a:t>
            </a:r>
            <a:r>
              <a:rPr lang="en-US" dirty="0" err="1"/>
              <a:t>Becke</a:t>
            </a:r>
            <a:r>
              <a:rPr lang="en-US" dirty="0"/>
              <a:t> 88 </a:t>
            </a:r>
            <a:r>
              <a:rPr lang="en-US" i="1" dirty="0"/>
              <a:t>E</a:t>
            </a:r>
            <a:r>
              <a:rPr lang="en-US" baseline="-25000" dirty="0"/>
              <a:t>X</a:t>
            </a:r>
            <a:r>
              <a:rPr lang="en-US" dirty="0"/>
              <a:t> functional	</a:t>
            </a:r>
          </a:p>
          <a:p>
            <a:pPr lvl="1"/>
            <a:r>
              <a:rPr lang="en-US" dirty="0" smtClean="0"/>
              <a:t>PBE0: PBE hybrid</a:t>
            </a:r>
          </a:p>
          <a:p>
            <a:pPr lvl="1"/>
            <a:r>
              <a:rPr lang="en-US" dirty="0" smtClean="0"/>
              <a:t>BLYP: GGA using B88 and LYP</a:t>
            </a:r>
          </a:p>
          <a:p>
            <a:pPr lvl="1"/>
            <a:r>
              <a:rPr lang="en-US" dirty="0" smtClean="0"/>
              <a:t>B3LYP: </a:t>
            </a:r>
            <a:r>
              <a:rPr lang="en-US" dirty="0"/>
              <a:t>BLYP </a:t>
            </a:r>
            <a:r>
              <a:rPr lang="en-US" dirty="0" smtClean="0"/>
              <a:t>hybrid</a:t>
            </a:r>
          </a:p>
          <a:p>
            <a:pPr lvl="1"/>
            <a:r>
              <a:rPr lang="en-US" dirty="0" smtClean="0"/>
              <a:t>PW91: </a:t>
            </a:r>
            <a:r>
              <a:rPr lang="en-US" dirty="0" err="1" smtClean="0"/>
              <a:t>Perdew</a:t>
            </a:r>
            <a:r>
              <a:rPr lang="en-US" dirty="0" smtClean="0"/>
              <a:t> Wang 91</a:t>
            </a:r>
          </a:p>
          <a:p>
            <a:pPr lvl="1"/>
            <a:r>
              <a:rPr lang="en-US" dirty="0" err="1" smtClean="0"/>
              <a:t>Myz</a:t>
            </a:r>
            <a:r>
              <a:rPr lang="en-US" dirty="0"/>
              <a:t> </a:t>
            </a:r>
            <a:r>
              <a:rPr lang="en-US" dirty="0" smtClean="0"/>
              <a:t>(e.g. M06): Minnesota </a:t>
            </a:r>
            <a:r>
              <a:rPr lang="en-US" dirty="0" err="1" smtClean="0"/>
              <a:t>Functionals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936" y="6314991"/>
            <a:ext cx="533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www.gaussian.com</a:t>
            </a:r>
            <a:r>
              <a:rPr lang="en-US" dirty="0"/>
              <a:t>/</a:t>
            </a:r>
            <a:r>
              <a:rPr lang="en-US" dirty="0" err="1"/>
              <a:t>g_tech</a:t>
            </a:r>
            <a:r>
              <a:rPr lang="en-US" dirty="0"/>
              <a:t>/</a:t>
            </a:r>
            <a:r>
              <a:rPr lang="en-US" dirty="0" err="1"/>
              <a:t>g_ur</a:t>
            </a:r>
            <a:r>
              <a:rPr lang="en-US" dirty="0"/>
              <a:t>/</a:t>
            </a:r>
            <a:r>
              <a:rPr lang="en-US" dirty="0" err="1"/>
              <a:t>k_dft.htm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8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365" y="349987"/>
            <a:ext cx="8184662" cy="991998"/>
          </a:xfrm>
        </p:spPr>
        <p:txBody>
          <a:bodyPr/>
          <a:lstStyle/>
          <a:p>
            <a:r>
              <a:rPr lang="en-US" sz="4000" dirty="0" smtClean="0"/>
              <a:t>References</a:t>
            </a:r>
          </a:p>
          <a:p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549400"/>
            <a:ext cx="7772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000" dirty="0" smtClean="0">
                <a:latin typeface="Open sans"/>
                <a:cs typeface="Open sans"/>
              </a:rPr>
              <a:t>	</a:t>
            </a:r>
            <a:r>
              <a:rPr lang="en-GB" sz="2400" b="1" u="sng" dirty="0" smtClean="0">
                <a:latin typeface="Open sans"/>
                <a:cs typeface="Open sans"/>
              </a:rPr>
              <a:t>Original papers:</a:t>
            </a:r>
          </a:p>
          <a:p>
            <a:r>
              <a:rPr lang="en-GB" sz="2000" dirty="0" smtClean="0">
                <a:latin typeface="Open sans"/>
                <a:cs typeface="Open sans"/>
              </a:rPr>
              <a:t>	</a:t>
            </a:r>
            <a:r>
              <a:rPr lang="en-GB" sz="2000" dirty="0" err="1" smtClean="0">
                <a:latin typeface="Open sans"/>
                <a:cs typeface="Open sans"/>
              </a:rPr>
              <a:t>Hohenberg</a:t>
            </a:r>
            <a:r>
              <a:rPr lang="en-GB" sz="2000" dirty="0" smtClean="0">
                <a:latin typeface="Open sans"/>
                <a:cs typeface="Open sans"/>
              </a:rPr>
              <a:t> </a:t>
            </a:r>
            <a:r>
              <a:rPr lang="en-GB" sz="2000" dirty="0">
                <a:latin typeface="Open sans"/>
                <a:cs typeface="Open sans"/>
              </a:rPr>
              <a:t>&amp; Kohn, Phys. Rev. 136, B864 (1964).</a:t>
            </a:r>
          </a:p>
          <a:p>
            <a:r>
              <a:rPr lang="en-GB" sz="2000" dirty="0" smtClean="0">
                <a:latin typeface="Open sans"/>
                <a:cs typeface="Open sans"/>
              </a:rPr>
              <a:t>	Kohn </a:t>
            </a:r>
            <a:r>
              <a:rPr lang="en-GB" sz="2000" dirty="0">
                <a:latin typeface="Open sans"/>
                <a:cs typeface="Open sans"/>
              </a:rPr>
              <a:t>&amp; Sham, Phys. Rev. 140, A1133 (1965)</a:t>
            </a:r>
            <a:r>
              <a:rPr lang="en-GB" sz="2000" dirty="0" smtClean="0">
                <a:latin typeface="Open sans"/>
                <a:cs typeface="Open sans"/>
              </a:rPr>
              <a:t>.</a:t>
            </a:r>
          </a:p>
          <a:p>
            <a:endParaRPr lang="en-GB" sz="2000" dirty="0" smtClean="0">
              <a:latin typeface="Open sans"/>
              <a:cs typeface="Open sans"/>
            </a:endParaRPr>
          </a:p>
          <a:p>
            <a:pPr marL="400050" lvl="1" indent="0">
              <a:buNone/>
            </a:pPr>
            <a:r>
              <a:rPr lang="en-GB" sz="2400" b="1" u="sng" dirty="0" smtClean="0">
                <a:latin typeface="Open sans"/>
                <a:cs typeface="Open sans"/>
              </a:rPr>
              <a:t>Books:</a:t>
            </a:r>
          </a:p>
          <a:p>
            <a:pPr marL="609600" indent="-609600"/>
            <a:r>
              <a:rPr lang="en-US" sz="2000" dirty="0" smtClean="0">
                <a:latin typeface="Open sans"/>
                <a:cs typeface="Open sans"/>
              </a:rPr>
              <a:t>Scholl and </a:t>
            </a:r>
            <a:r>
              <a:rPr lang="en-US" sz="2000" dirty="0" err="1" smtClean="0">
                <a:latin typeface="Open sans"/>
                <a:cs typeface="Open sans"/>
              </a:rPr>
              <a:t>Steckel</a:t>
            </a:r>
            <a:r>
              <a:rPr lang="en-US" sz="2000" i="1" dirty="0" smtClean="0">
                <a:latin typeface="Open sans"/>
                <a:cs typeface="Open sans"/>
              </a:rPr>
              <a:t>, DFT</a:t>
            </a:r>
            <a:r>
              <a:rPr lang="en-US" sz="2000" i="1" dirty="0">
                <a:latin typeface="Open sans"/>
                <a:cs typeface="Open sans"/>
              </a:rPr>
              <a:t>: a practical </a:t>
            </a:r>
            <a:r>
              <a:rPr lang="en-US" sz="2000" i="1" dirty="0" smtClean="0">
                <a:latin typeface="Open sans"/>
                <a:cs typeface="Open sans"/>
              </a:rPr>
              <a:t>introduction</a:t>
            </a:r>
            <a:endParaRPr lang="en-GB" sz="2000" i="1" dirty="0">
              <a:latin typeface="Open sans"/>
              <a:cs typeface="Open sans"/>
            </a:endParaRPr>
          </a:p>
          <a:p>
            <a:pPr marL="609600" indent="-609600"/>
            <a:r>
              <a:rPr lang="en-GB" sz="2000" dirty="0" smtClean="0">
                <a:latin typeface="Open sans"/>
                <a:cs typeface="Open sans"/>
              </a:rPr>
              <a:t>Koch </a:t>
            </a:r>
            <a:r>
              <a:rPr lang="en-GB" sz="2000" dirty="0">
                <a:latin typeface="Open sans"/>
                <a:cs typeface="Open sans"/>
              </a:rPr>
              <a:t>&amp; </a:t>
            </a:r>
            <a:r>
              <a:rPr lang="en-GB" sz="2000" dirty="0" err="1">
                <a:latin typeface="Open sans"/>
                <a:cs typeface="Open sans"/>
              </a:rPr>
              <a:t>Holthausen</a:t>
            </a:r>
            <a:r>
              <a:rPr lang="en-GB" sz="2000" dirty="0">
                <a:latin typeface="Open sans"/>
                <a:cs typeface="Open sans"/>
              </a:rPr>
              <a:t>, </a:t>
            </a:r>
            <a:r>
              <a:rPr lang="en-GB" sz="2000" i="1" dirty="0">
                <a:latin typeface="Open sans"/>
                <a:cs typeface="Open sans"/>
              </a:rPr>
              <a:t>A Chemist’s Guide to Density Functional Theory.</a:t>
            </a:r>
          </a:p>
          <a:p>
            <a:pPr marL="609600" indent="-609600"/>
            <a:r>
              <a:rPr lang="en-GB" sz="2000" dirty="0">
                <a:latin typeface="Open sans"/>
                <a:cs typeface="Open sans"/>
              </a:rPr>
              <a:t>Par &amp; Yang, </a:t>
            </a:r>
            <a:r>
              <a:rPr lang="en-GB" sz="2000" i="1" dirty="0">
                <a:latin typeface="Open sans"/>
                <a:cs typeface="Open sans"/>
              </a:rPr>
              <a:t>Density Functional Theory of Atoms &amp; Molecules.</a:t>
            </a:r>
          </a:p>
          <a:p>
            <a:pPr marL="609600" indent="-609600"/>
            <a:r>
              <a:rPr lang="en-GB" sz="2000" dirty="0" err="1">
                <a:latin typeface="Open sans"/>
                <a:cs typeface="Open sans"/>
              </a:rPr>
              <a:t>Kohanoff</a:t>
            </a:r>
            <a:r>
              <a:rPr lang="en-GB" sz="2000" dirty="0">
                <a:latin typeface="Open sans"/>
                <a:cs typeface="Open sans"/>
              </a:rPr>
              <a:t> &amp; </a:t>
            </a:r>
            <a:r>
              <a:rPr lang="en-GB" sz="2000" dirty="0" err="1">
                <a:latin typeface="Open sans"/>
                <a:cs typeface="Open sans"/>
              </a:rPr>
              <a:t>Gidopoulos</a:t>
            </a:r>
            <a:r>
              <a:rPr lang="en-GB" sz="2000" dirty="0">
                <a:latin typeface="Open sans"/>
                <a:cs typeface="Open sans"/>
              </a:rPr>
              <a:t>, Density Functional Theory: Basics, New Trends and Applications, in </a:t>
            </a:r>
            <a:r>
              <a:rPr lang="en-GB" sz="2000" i="1" dirty="0">
                <a:latin typeface="Open sans"/>
                <a:cs typeface="Open sans"/>
              </a:rPr>
              <a:t>Handbook of Molecular Physics and Quantum Chemistry.</a:t>
            </a:r>
            <a:r>
              <a:rPr lang="en-GB" sz="2000" dirty="0">
                <a:latin typeface="Open sans"/>
                <a:cs typeface="Open sans"/>
              </a:rPr>
              <a:t> </a:t>
            </a:r>
          </a:p>
          <a:p>
            <a:pPr marL="609600" indent="-609600">
              <a:buFontTx/>
              <a:buNone/>
            </a:pPr>
            <a:endParaRPr lang="en-GB" sz="2000" dirty="0">
              <a:latin typeface="Open sans"/>
              <a:cs typeface="Open sans"/>
            </a:endParaRPr>
          </a:p>
          <a:p>
            <a:pPr marL="0" indent="0">
              <a:buNone/>
            </a:pPr>
            <a:endParaRPr lang="en-GB" sz="20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578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-44552"/>
            <a:ext cx="8184662" cy="991998"/>
          </a:xfrm>
        </p:spPr>
        <p:txBody>
          <a:bodyPr/>
          <a:lstStyle/>
          <a:p>
            <a:r>
              <a:rPr lang="en-US" dirty="0" smtClean="0"/>
              <a:t>Homework Part 1</a:t>
            </a:r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295400" y="1904863"/>
            <a:ext cx="6477000" cy="2936875"/>
            <a:chOff x="864" y="1934"/>
            <a:chExt cx="4080" cy="185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032" y="3554"/>
              <a:ext cx="9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b="1"/>
                <a:t>1.061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408" y="3554"/>
              <a:ext cx="6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832" y="355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256" y="355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680" y="355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R(C-H)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864" y="355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032" y="3324"/>
              <a:ext cx="9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b="1"/>
                <a:t>1.203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408" y="3324"/>
              <a:ext cx="6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2832" y="332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256" y="332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680" y="332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R(C-C)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864" y="332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HC-CH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032" y="3094"/>
              <a:ext cx="9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b="1"/>
                <a:t>1.085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408" y="3094"/>
              <a:ext cx="6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832" y="309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256" y="309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1680" y="309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R(C-H)</a:t>
              </a: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864" y="309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4032" y="2864"/>
              <a:ext cx="9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b="1"/>
                <a:t>1.339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3408" y="2864"/>
              <a:ext cx="6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832" y="286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256" y="286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680" y="286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R(C-C)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864" y="286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H</a:t>
              </a:r>
              <a:r>
                <a:rPr lang="en-GB" sz="1800" baseline="-25000"/>
                <a:t>2</a:t>
              </a:r>
              <a:r>
                <a:rPr lang="en-GB" sz="1800"/>
                <a:t>C-CH</a:t>
              </a:r>
              <a:r>
                <a:rPr lang="en-GB" sz="1800" baseline="-25000"/>
                <a:t>2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032" y="2624"/>
              <a:ext cx="91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b="1"/>
                <a:t>1.088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408" y="2624"/>
              <a:ext cx="62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2832" y="2624"/>
              <a:ext cx="57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256" y="2624"/>
              <a:ext cx="57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1680" y="2624"/>
              <a:ext cx="57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R(C-H)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864" y="2624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032" y="2394"/>
              <a:ext cx="9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b="1"/>
                <a:t>1.526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2832" y="239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2256" y="239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1680" y="239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R(C-C)</a:t>
              </a: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864" y="239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H</a:t>
              </a:r>
              <a:r>
                <a:rPr lang="en-GB" sz="1800" baseline="-25000"/>
                <a:t>3</a:t>
              </a:r>
              <a:r>
                <a:rPr lang="en-GB" sz="1800"/>
                <a:t>C-CH</a:t>
              </a:r>
              <a:r>
                <a:rPr lang="en-GB" sz="1800" baseline="-25000"/>
                <a:t>3</a:t>
              </a: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4032" y="2164"/>
              <a:ext cx="9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b="1"/>
                <a:t>0.741</a:t>
              </a: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3408" y="2164"/>
              <a:ext cx="6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dirty="0" smtClean="0"/>
                <a:t>Columns</a:t>
              </a:r>
            </a:p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256" y="216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 dirty="0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1680" y="216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dirty="0"/>
                <a:t>R(H-H)</a:t>
              </a: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864" y="216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/>
                <a:t>H-H</a:t>
              </a: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4032" y="1934"/>
              <a:ext cx="91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dirty="0"/>
                <a:t>Experiment</a:t>
              </a: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408" y="1934"/>
              <a:ext cx="62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dirty="0" smtClean="0"/>
                <a:t>More</a:t>
              </a:r>
              <a:endParaRPr lang="en-GB" sz="1800" dirty="0"/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2832" y="193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dirty="0" smtClean="0"/>
                <a:t>UFF</a:t>
              </a:r>
              <a:endParaRPr lang="en-GB" sz="1800" dirty="0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2256" y="193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dirty="0" smtClean="0"/>
                <a:t>GAFF	</a:t>
              </a:r>
              <a:endParaRPr lang="en-GB" sz="1800" dirty="0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1680" y="1934"/>
              <a:ext cx="57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r>
                <a:rPr lang="en-GB" sz="1800" dirty="0"/>
                <a:t>Bond</a:t>
              </a: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864" y="193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None/>
              </a:pPr>
              <a:endParaRPr lang="en-GB" sz="1800"/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>
              <a:off x="864" y="1934"/>
              <a:ext cx="40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864" y="2164"/>
              <a:ext cx="40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864" y="2394"/>
              <a:ext cx="40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864" y="2624"/>
              <a:ext cx="40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>
              <a:off x="864" y="2864"/>
              <a:ext cx="40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864" y="3094"/>
              <a:ext cx="40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>
              <a:off x="864" y="3324"/>
              <a:ext cx="40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864" y="3554"/>
              <a:ext cx="40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864" y="3784"/>
              <a:ext cx="40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864" y="1934"/>
              <a:ext cx="0" cy="185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1680" y="1934"/>
              <a:ext cx="0" cy="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2256" y="1934"/>
              <a:ext cx="0" cy="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>
              <a:off x="2832" y="1934"/>
              <a:ext cx="0" cy="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>
              <a:off x="3408" y="1934"/>
              <a:ext cx="0" cy="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>
              <a:off x="4032" y="1934"/>
              <a:ext cx="0" cy="1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>
              <a:off x="4944" y="1934"/>
              <a:ext cx="0" cy="185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6152563" y="1423310"/>
            <a:ext cx="149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Distances in </a:t>
            </a:r>
            <a:r>
              <a:rPr lang="en-GB" dirty="0" err="1">
                <a:cs typeface="Times New Roman" charset="0"/>
              </a:rPr>
              <a:t>Å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682148" y="4896977"/>
            <a:ext cx="572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your own tables. Include them in a Python </a:t>
            </a:r>
            <a:r>
              <a:rPr lang="en-US" dirty="0"/>
              <a:t>notebook</a:t>
            </a:r>
          </a:p>
        </p:txBody>
      </p:sp>
      <p:sp>
        <p:nvSpPr>
          <p:cNvPr id="75" name="Rectangle 41"/>
          <p:cNvSpPr>
            <a:spLocks noChangeArrowheads="1"/>
          </p:cNvSpPr>
          <p:nvPr/>
        </p:nvSpPr>
        <p:spPr bwMode="auto">
          <a:xfrm>
            <a:off x="5334000" y="3015029"/>
            <a:ext cx="990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FontTx/>
              <a:buNone/>
            </a:pPr>
            <a:r>
              <a:rPr lang="en-GB" sz="1800" dirty="0" smtClean="0"/>
              <a:t>Columns</a:t>
            </a:r>
          </a:p>
          <a:p>
            <a:pPr>
              <a:spcBef>
                <a:spcPct val="20000"/>
              </a:spcBef>
              <a:buFontTx/>
              <a:buNone/>
            </a:pPr>
            <a:endParaRPr lang="en-GB" sz="1800" dirty="0"/>
          </a:p>
        </p:txBody>
      </p:sp>
      <p:sp>
        <p:nvSpPr>
          <p:cNvPr id="76" name="Rectangle 47"/>
          <p:cNvSpPr>
            <a:spLocks noChangeArrowheads="1"/>
          </p:cNvSpPr>
          <p:nvPr/>
        </p:nvSpPr>
        <p:spPr bwMode="auto">
          <a:xfrm>
            <a:off x="5334000" y="2649904"/>
            <a:ext cx="990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FontTx/>
              <a:buNone/>
            </a:pPr>
            <a:r>
              <a:rPr lang="en-GB" sz="1800" dirty="0" smtClean="0"/>
              <a:t>More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1577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6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-44552"/>
            <a:ext cx="8184662" cy="991998"/>
          </a:xfrm>
        </p:spPr>
        <p:txBody>
          <a:bodyPr/>
          <a:lstStyle/>
          <a:p>
            <a:r>
              <a:rPr lang="en-US" dirty="0" smtClean="0"/>
              <a:t>Homework Part 2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189523" y="1916014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gnuplot</a:t>
            </a:r>
            <a:r>
              <a:rPr lang="en-US" dirty="0"/>
              <a:t> properly: http://</a:t>
            </a:r>
            <a:r>
              <a:rPr lang="en-US" dirty="0" err="1"/>
              <a:t>www.gnuplotting.org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2978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-44552"/>
            <a:ext cx="8184662" cy="991998"/>
          </a:xfrm>
        </p:spPr>
        <p:txBody>
          <a:bodyPr/>
          <a:lstStyle/>
          <a:p>
            <a:r>
              <a:rPr lang="en-US" dirty="0" smtClean="0"/>
              <a:t>Homework Part 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4538" y="1669500"/>
            <a:ext cx="851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Explain DFT terms for the experimentalists or even that friend doing simulation using force fields his/her entire life.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1757" y="2546886"/>
            <a:ext cx="6833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Read “</a:t>
            </a:r>
            <a:r>
              <a:rPr lang="en-US" dirty="0" err="1"/>
              <a:t>Broadbelt</a:t>
            </a:r>
            <a:r>
              <a:rPr lang="en-US" dirty="0"/>
              <a:t> and </a:t>
            </a:r>
            <a:r>
              <a:rPr lang="en-US" dirty="0" err="1"/>
              <a:t>Pfaendtner</a:t>
            </a:r>
            <a:r>
              <a:rPr lang="en-US" dirty="0"/>
              <a:t>” </a:t>
            </a:r>
            <a:r>
              <a:rPr lang="is-IS" dirty="0"/>
              <a:t>AIChE. J., 2005, 51 (8), 2112-2121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71757" y="3270027"/>
            <a:ext cx="75061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Google gave me this:</a:t>
            </a:r>
            <a:br>
              <a:rPr lang="en-US" dirty="0" smtClean="0"/>
            </a:br>
            <a:r>
              <a:rPr lang="en-US" dirty="0" smtClean="0"/>
              <a:t>“DFT</a:t>
            </a:r>
            <a:r>
              <a:rPr lang="en-US" dirty="0"/>
              <a:t>: A method of obtaining an approximate solution to the </a:t>
            </a:r>
            <a:r>
              <a:rPr lang="en-US" dirty="0" smtClean="0"/>
              <a:t>Schrödinger </a:t>
            </a:r>
            <a:r>
              <a:rPr lang="en-US" dirty="0"/>
              <a:t>equation of a many-body system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1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>
            <a:normAutofit/>
          </a:bodyPr>
          <a:lstStyle/>
          <a:p>
            <a:r>
              <a:rPr lang="en-US" sz="4000" dirty="0"/>
              <a:t>A</a:t>
            </a:r>
            <a:r>
              <a:rPr lang="en-US" sz="4000" dirty="0" smtClean="0"/>
              <a:t> typical DFT paper (molecules)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All </a:t>
            </a:r>
            <a:r>
              <a:rPr lang="en-US" dirty="0"/>
              <a:t>of the calculations were performed using the </a:t>
            </a:r>
            <a:r>
              <a:rPr lang="en-US" dirty="0">
                <a:solidFill>
                  <a:srgbClr val="FF0000"/>
                </a:solidFill>
              </a:rPr>
              <a:t>Gaussian </a:t>
            </a:r>
            <a:r>
              <a:rPr lang="en-US" dirty="0" smtClean="0">
                <a:solidFill>
                  <a:srgbClr val="FF0000"/>
                </a:solidFill>
              </a:rPr>
              <a:t>09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Orca </a:t>
            </a:r>
            <a:r>
              <a:rPr lang="en-US" dirty="0" smtClean="0">
                <a:solidFill>
                  <a:srgbClr val="FF0000"/>
                </a:solidFill>
              </a:rPr>
              <a:t>3.0 </a:t>
            </a:r>
            <a:r>
              <a:rPr lang="en-US" dirty="0"/>
              <a:t>program packages. DFT calculations were carried out using the hybrid-type </a:t>
            </a:r>
            <a:r>
              <a:rPr lang="en-US" dirty="0" err="1"/>
              <a:t>Perdew</a:t>
            </a:r>
            <a:r>
              <a:rPr lang="en-US" dirty="0"/>
              <a:t>–Burke–</a:t>
            </a:r>
            <a:r>
              <a:rPr lang="en-US" dirty="0" err="1"/>
              <a:t>Ernzerhof</a:t>
            </a:r>
            <a:r>
              <a:rPr lang="en-US" dirty="0"/>
              <a:t> exchange correlation </a:t>
            </a:r>
            <a:r>
              <a:rPr lang="en-US" dirty="0" smtClean="0"/>
              <a:t>functional 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PBE0</a:t>
            </a:r>
            <a:r>
              <a:rPr lang="en-US" dirty="0"/>
              <a:t>) together with </a:t>
            </a:r>
            <a:r>
              <a:rPr lang="en-US" dirty="0" err="1">
                <a:solidFill>
                  <a:srgbClr val="FF0000"/>
                </a:solidFill>
              </a:rPr>
              <a:t>Grimme’s</a:t>
            </a:r>
            <a:r>
              <a:rPr lang="en-US" dirty="0">
                <a:solidFill>
                  <a:srgbClr val="FF0000"/>
                </a:solidFill>
              </a:rPr>
              <a:t> D3</a:t>
            </a:r>
            <a:r>
              <a:rPr lang="en-US" dirty="0"/>
              <a:t>(BJ</a:t>
            </a:r>
            <a:r>
              <a:rPr lang="en-US" dirty="0" smtClean="0"/>
              <a:t>) model </a:t>
            </a:r>
            <a:r>
              <a:rPr lang="en-US" dirty="0"/>
              <a:t>to add molecular mechanics damped dispersion. </a:t>
            </a:r>
            <a:endParaRPr lang="en-US" dirty="0" smtClean="0"/>
          </a:p>
          <a:p>
            <a:r>
              <a:rPr lang="en-US" dirty="0"/>
              <a:t>DFT geometry optimizations and harmonic frequency calculations are </a:t>
            </a:r>
            <a:r>
              <a:rPr lang="en-US" dirty="0" smtClean="0"/>
              <a:t>performed </a:t>
            </a:r>
            <a:r>
              <a:rPr lang="en-US" dirty="0"/>
              <a:t>with the </a:t>
            </a:r>
            <a:r>
              <a:rPr lang="en-US" dirty="0">
                <a:solidFill>
                  <a:srgbClr val="FF0000"/>
                </a:solidFill>
              </a:rPr>
              <a:t>B3LYP</a:t>
            </a:r>
            <a:r>
              <a:rPr lang="en-US" dirty="0"/>
              <a:t> exchange-correlation </a:t>
            </a:r>
            <a:r>
              <a:rPr lang="en-US" dirty="0" smtClean="0"/>
              <a:t>functional in </a:t>
            </a:r>
            <a:r>
              <a:rPr lang="en-US" dirty="0"/>
              <a:t>conjunction with the </a:t>
            </a:r>
            <a:r>
              <a:rPr lang="en-US" dirty="0">
                <a:solidFill>
                  <a:srgbClr val="FF0000"/>
                </a:solidFill>
              </a:rPr>
              <a:t>6-31G(</a:t>
            </a:r>
            <a:r>
              <a:rPr lang="en-US" dirty="0" err="1">
                <a:solidFill>
                  <a:srgbClr val="FF0000"/>
                </a:solidFill>
              </a:rPr>
              <a:t>d,p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basis </a:t>
            </a:r>
            <a:r>
              <a:rPr lang="en-US" dirty="0" smtClean="0"/>
              <a:t>set.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27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5304"/>
            <a:ext cx="9144000" cy="991998"/>
          </a:xfrm>
        </p:spPr>
        <p:txBody>
          <a:bodyPr>
            <a:noAutofit/>
          </a:bodyPr>
          <a:lstStyle/>
          <a:p>
            <a:r>
              <a:rPr lang="en-US" sz="4000" dirty="0" smtClean="0"/>
              <a:t>Typical DFT paper (solids)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14856" y="1650649"/>
            <a:ext cx="8829143" cy="3810086"/>
          </a:xfrm>
        </p:spPr>
        <p:txBody>
          <a:bodyPr/>
          <a:lstStyle/>
          <a:p>
            <a:r>
              <a:rPr lang="en-US" sz="2200" dirty="0"/>
              <a:t>The DFT calculations have been performed using the Vienna </a:t>
            </a:r>
            <a:r>
              <a:rPr lang="en-US" sz="2200" dirty="0" err="1"/>
              <a:t>Ab</a:t>
            </a:r>
            <a:r>
              <a:rPr lang="en-US" sz="2200" dirty="0"/>
              <a:t> initio Simulation Package (</a:t>
            </a:r>
            <a:r>
              <a:rPr lang="en-US" sz="2200" dirty="0">
                <a:solidFill>
                  <a:srgbClr val="FF0000"/>
                </a:solidFill>
              </a:rPr>
              <a:t>VASP</a:t>
            </a:r>
            <a:r>
              <a:rPr lang="en-US" sz="2200" dirty="0"/>
              <a:t>)</a:t>
            </a:r>
            <a:r>
              <a:rPr lang="en-US" sz="2200" dirty="0" smtClean="0"/>
              <a:t>.</a:t>
            </a:r>
            <a:r>
              <a:rPr lang="en-US" sz="2200" dirty="0"/>
              <a:t> </a:t>
            </a:r>
            <a:r>
              <a:rPr lang="en-US" sz="2200" dirty="0" smtClean="0"/>
              <a:t>The </a:t>
            </a:r>
            <a:r>
              <a:rPr lang="en-US" sz="2200" dirty="0"/>
              <a:t>bulk lattice constants of IrO</a:t>
            </a:r>
            <a:r>
              <a:rPr lang="en-US" sz="2200" baseline="-25000" dirty="0"/>
              <a:t>2</a:t>
            </a:r>
            <a:r>
              <a:rPr lang="en-US" sz="2200" dirty="0"/>
              <a:t> were optimized using the (11 × 11 × 11) </a:t>
            </a:r>
            <a:r>
              <a:rPr lang="en-US" sz="2200" dirty="0" err="1"/>
              <a:t>Monkhorst</a:t>
            </a:r>
            <a:r>
              <a:rPr lang="en-US" sz="2200" dirty="0"/>
              <a:t>–</a:t>
            </a:r>
            <a:r>
              <a:rPr lang="en-US" sz="2200" dirty="0" smtClean="0"/>
              <a:t>Pack </a:t>
            </a:r>
            <a:r>
              <a:rPr lang="en-US" sz="2200" dirty="0"/>
              <a:t>type of k-points sampling. Kohn–Sham equations are solved with the Generalized Gradient Approximation (</a:t>
            </a:r>
            <a:r>
              <a:rPr lang="en-US" sz="2200" dirty="0">
                <a:solidFill>
                  <a:srgbClr val="FF0000"/>
                </a:solidFill>
              </a:rPr>
              <a:t>GGA</a:t>
            </a:r>
            <a:r>
              <a:rPr lang="en-US" sz="2200" dirty="0"/>
              <a:t>) using the </a:t>
            </a:r>
            <a:r>
              <a:rPr lang="en-US" sz="2200" dirty="0" err="1"/>
              <a:t>Perdew</a:t>
            </a:r>
            <a:r>
              <a:rPr lang="en-US" sz="2200" dirty="0"/>
              <a:t>–Burke–</a:t>
            </a:r>
            <a:r>
              <a:rPr lang="en-US" sz="2200" dirty="0" err="1"/>
              <a:t>Ernzerhof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FF0000"/>
                </a:solidFill>
              </a:rPr>
              <a:t>PBE</a:t>
            </a:r>
            <a:r>
              <a:rPr lang="en-US" sz="2200" dirty="0"/>
              <a:t>) exchange–correlation functional</a:t>
            </a:r>
            <a:r>
              <a:rPr lang="en-US" sz="2200" dirty="0" smtClean="0"/>
              <a:t>. </a:t>
            </a:r>
            <a:r>
              <a:rPr lang="en-US" sz="2200" dirty="0"/>
              <a:t>The IrO</a:t>
            </a:r>
            <a:r>
              <a:rPr lang="en-US" sz="2200" baseline="-25000" dirty="0"/>
              <a:t>2</a:t>
            </a:r>
            <a:r>
              <a:rPr lang="en-US" sz="2200" dirty="0"/>
              <a:t>(110) surface is modeled by (2 × 1) </a:t>
            </a:r>
            <a:r>
              <a:rPr lang="en-US" sz="2200" dirty="0" err="1"/>
              <a:t>supercells</a:t>
            </a:r>
            <a:r>
              <a:rPr lang="en-US" sz="2200" dirty="0"/>
              <a:t> with periodic symmetric slabs of 10 layers and isolates from its periodic images for a vacuum of at least 20 </a:t>
            </a:r>
            <a:r>
              <a:rPr lang="en-US" sz="2200" dirty="0" err="1"/>
              <a:t>Å</a:t>
            </a:r>
            <a:r>
              <a:rPr lang="en-US" sz="2200" dirty="0"/>
              <a:t>. To describe atomic cores the Projector-Augmented-Wave (</a:t>
            </a:r>
            <a:r>
              <a:rPr lang="en-US" sz="2200" dirty="0">
                <a:solidFill>
                  <a:srgbClr val="FF0000"/>
                </a:solidFill>
              </a:rPr>
              <a:t>PAW</a:t>
            </a:r>
            <a:r>
              <a:rPr lang="en-US" sz="2200" dirty="0"/>
              <a:t>) </a:t>
            </a:r>
            <a:r>
              <a:rPr lang="en-US" sz="2200" dirty="0" smtClean="0"/>
              <a:t>method </a:t>
            </a:r>
            <a:r>
              <a:rPr lang="en-US" sz="2200" dirty="0"/>
              <a:t>is used. The </a:t>
            </a:r>
            <a:r>
              <a:rPr lang="en-US" sz="2200" dirty="0" err="1"/>
              <a:t>Brillouin</a:t>
            </a:r>
            <a:r>
              <a:rPr lang="en-US" sz="2200" dirty="0"/>
              <a:t> zone is modeled by a (2 × 2 × 1) </a:t>
            </a:r>
            <a:r>
              <a:rPr lang="en-US" sz="2200" dirty="0" err="1"/>
              <a:t>Monkhorst</a:t>
            </a:r>
            <a:r>
              <a:rPr lang="en-US" sz="2200" dirty="0"/>
              <a:t>–Pack k-points mesh. Atomic positions are relaxed until the sum of the absolute forces is less than 0.01 </a:t>
            </a:r>
            <a:r>
              <a:rPr lang="en-US" sz="2200" dirty="0" err="1"/>
              <a:t>Å</a:t>
            </a:r>
            <a:r>
              <a:rPr lang="en-US" sz="2200" dirty="0"/>
              <a:t> eV−1.</a:t>
            </a:r>
          </a:p>
          <a:p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286000" y="227483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9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5004"/>
            <a:ext cx="9144000" cy="4572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Alphabet </a:t>
            </a:r>
            <a:r>
              <a:rPr lang="en-US" sz="4000" dirty="0"/>
              <a:t>soup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4800" y="2463800"/>
            <a:ext cx="350985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/>
              <a:t>DFT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4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Density</a:t>
            </a:r>
            <a:r>
              <a:rPr lang="en-US" sz="4000" dirty="0" smtClean="0"/>
              <a:t> Functional Theory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538525"/>
              </p:ext>
            </p:extLst>
          </p:nvPr>
        </p:nvGraphicFramePr>
        <p:xfrm>
          <a:off x="904189" y="1808678"/>
          <a:ext cx="2082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5" name="Equation" r:id="rId4" imgW="2083196" imgH="394097" progId="Equation.3">
                  <p:embed/>
                </p:oleObj>
              </mc:Choice>
              <mc:Fallback>
                <p:oleObj name="Equation" r:id="rId4" imgW="2083196" imgH="3940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189" y="1808678"/>
                        <a:ext cx="2082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029" y="3031226"/>
            <a:ext cx="2870081" cy="38267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4610" y="1740713"/>
            <a:ext cx="566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 bold"/>
                <a:cs typeface="Open sans bold"/>
              </a:rPr>
              <a:t>Time-independent </a:t>
            </a:r>
            <a:r>
              <a:rPr lang="pt-BR" sz="2400" dirty="0" err="1" smtClean="0">
                <a:latin typeface="Open sans bold"/>
                <a:cs typeface="Open sans bold"/>
              </a:rPr>
              <a:t>Schrödinger</a:t>
            </a:r>
            <a:r>
              <a:rPr lang="en-US" sz="2400" dirty="0">
                <a:latin typeface="Open sans bold"/>
                <a:cs typeface="Open sans bold"/>
              </a:rPr>
              <a:t> </a:t>
            </a:r>
            <a:r>
              <a:rPr lang="en-US" sz="2400" dirty="0" smtClean="0">
                <a:latin typeface="Open sans bold"/>
                <a:cs typeface="Open sans bold"/>
              </a:rPr>
              <a:t>equation</a:t>
            </a:r>
            <a:endParaRPr lang="en-US" sz="2400" dirty="0">
              <a:latin typeface="Open sans bold"/>
              <a:cs typeface="Open sans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13003"/>
            <a:ext cx="9245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central idea in DFT is to use the electronic charge density       instead</a:t>
            </a:r>
          </a:p>
          <a:p>
            <a:r>
              <a:rPr lang="en-US" sz="2400" dirty="0" smtClean="0"/>
              <a:t> of the wave function</a:t>
            </a:r>
            <a:r>
              <a:rPr lang="en-US" sz="2400" dirty="0"/>
              <a:t>,</a:t>
            </a:r>
            <a:r>
              <a:rPr lang="en-US" sz="2400" dirty="0" smtClean="0"/>
              <a:t> to calculate the ground-state total energy</a:t>
            </a:r>
            <a:r>
              <a:rPr lang="en-US" dirty="0" smtClean="0"/>
              <a:t>.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392036"/>
              </p:ext>
            </p:extLst>
          </p:nvPr>
        </p:nvGraphicFramePr>
        <p:xfrm>
          <a:off x="249238" y="4089400"/>
          <a:ext cx="36115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6" name="Equation" r:id="rId7" imgW="1320800" imgH="241300" progId="Equation.3">
                  <p:embed/>
                </p:oleObj>
              </mc:Choice>
              <mc:Fallback>
                <p:oleObj name="Equation" r:id="rId7" imgW="1320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8" y="4089400"/>
                        <a:ext cx="3611562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046673"/>
              </p:ext>
            </p:extLst>
          </p:nvPr>
        </p:nvGraphicFramePr>
        <p:xfrm>
          <a:off x="7677606" y="2417699"/>
          <a:ext cx="475794" cy="36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7" name="Equation" r:id="rId9" imgW="317500" imgH="241300" progId="Equation.3">
                  <p:embed/>
                </p:oleObj>
              </mc:Choice>
              <mc:Fallback>
                <p:oleObj name="Equation" r:id="rId9" imgW="31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77606" y="2417699"/>
                        <a:ext cx="475794" cy="361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842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Functional is a function of a function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 DFT we write our Hamiltonian (“total energy”) as a function of the electronic density</a:t>
            </a:r>
          </a:p>
          <a:p>
            <a:endParaRPr lang="en-US" dirty="0" smtClean="0"/>
          </a:p>
          <a:p>
            <a:r>
              <a:rPr lang="en-US" dirty="0" smtClean="0"/>
              <a:t>     is a function of the spatial coordinates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Density </a:t>
            </a:r>
            <a:r>
              <a:rPr lang="en-US" sz="4000" dirty="0" smtClean="0">
                <a:solidFill>
                  <a:srgbClr val="FF0000"/>
                </a:solidFill>
              </a:rPr>
              <a:t>Functional</a:t>
            </a:r>
            <a:r>
              <a:rPr lang="en-US" sz="4000" dirty="0" smtClean="0"/>
              <a:t> Theory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954712"/>
              </p:ext>
            </p:extLst>
          </p:nvPr>
        </p:nvGraphicFramePr>
        <p:xfrm>
          <a:off x="997406" y="4553996"/>
          <a:ext cx="475794" cy="36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9" name="Equation" r:id="rId3" imgW="317500" imgH="241300" progId="Equation.3">
                  <p:embed/>
                </p:oleObj>
              </mc:Choice>
              <mc:Fallback>
                <p:oleObj name="Equation" r:id="rId3" imgW="31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7406" y="4553996"/>
                        <a:ext cx="475794" cy="361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72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7204"/>
            <a:ext cx="9144000" cy="4835380"/>
          </a:xfrm>
          <a:prstGeom prst="rect">
            <a:avLst/>
          </a:prstGeom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71510"/>
            <a:ext cx="9144000" cy="99199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Density </a:t>
            </a:r>
            <a:r>
              <a:rPr lang="en-US" sz="4000" dirty="0" smtClean="0">
                <a:solidFill>
                  <a:srgbClr val="33006F"/>
                </a:solidFill>
              </a:rPr>
              <a:t>Functional </a:t>
            </a:r>
            <a:r>
              <a:rPr lang="en-US" sz="4000" dirty="0" smtClean="0">
                <a:solidFill>
                  <a:srgbClr val="FF0000"/>
                </a:solidFill>
              </a:rPr>
              <a:t>Theory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419334"/>
            <a:ext cx="23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from D. </a:t>
            </a:r>
            <a:r>
              <a:rPr lang="en-US" dirty="0" err="1" smtClean="0"/>
              <a:t>Loffreda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2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32496</TotalTime>
  <Words>1475</Words>
  <Application>Microsoft Macintosh PowerPoint</Application>
  <PresentationFormat>On-screen Show (4:3)</PresentationFormat>
  <Paragraphs>253</Paragraphs>
  <Slides>35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Custom Design</vt:lpstr>
      <vt:lpstr>1_Custom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luiz oliveira</cp:lastModifiedBy>
  <cp:revision>241</cp:revision>
  <cp:lastPrinted>2016-02-10T20:19:12Z</cp:lastPrinted>
  <dcterms:created xsi:type="dcterms:W3CDTF">2014-10-14T00:51:43Z</dcterms:created>
  <dcterms:modified xsi:type="dcterms:W3CDTF">2017-02-17T16:37:33Z</dcterms:modified>
</cp:coreProperties>
</file>